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13"/>
  </p:notesMasterIdLst>
  <p:sldIdLst>
    <p:sldId id="256" r:id="rId2"/>
    <p:sldId id="257" r:id="rId3"/>
    <p:sldId id="428" r:id="rId4"/>
    <p:sldId id="258" r:id="rId5"/>
    <p:sldId id="259" r:id="rId6"/>
    <p:sldId id="260" r:id="rId7"/>
    <p:sldId id="266" r:id="rId8"/>
    <p:sldId id="267" r:id="rId9"/>
    <p:sldId id="268" r:id="rId10"/>
    <p:sldId id="269" r:id="rId11"/>
    <p:sldId id="261" r:id="rId12"/>
    <p:sldId id="271" r:id="rId13"/>
    <p:sldId id="272" r:id="rId14"/>
    <p:sldId id="273" r:id="rId15"/>
    <p:sldId id="274" r:id="rId16"/>
    <p:sldId id="262" r:id="rId17"/>
    <p:sldId id="284" r:id="rId18"/>
    <p:sldId id="263" r:id="rId19"/>
    <p:sldId id="264" r:id="rId20"/>
    <p:sldId id="265" r:id="rId21"/>
    <p:sldId id="275" r:id="rId22"/>
    <p:sldId id="276" r:id="rId23"/>
    <p:sldId id="277" r:id="rId24"/>
    <p:sldId id="278" r:id="rId25"/>
    <p:sldId id="280" r:id="rId26"/>
    <p:sldId id="281" r:id="rId27"/>
    <p:sldId id="282" r:id="rId28"/>
    <p:sldId id="283"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15" r:id="rId47"/>
    <p:sldId id="302" r:id="rId48"/>
    <p:sldId id="303" r:id="rId49"/>
    <p:sldId id="304" r:id="rId50"/>
    <p:sldId id="429" r:id="rId51"/>
    <p:sldId id="305" r:id="rId52"/>
    <p:sldId id="306" r:id="rId53"/>
    <p:sldId id="307" r:id="rId54"/>
    <p:sldId id="308" r:id="rId55"/>
    <p:sldId id="309" r:id="rId56"/>
    <p:sldId id="310" r:id="rId57"/>
    <p:sldId id="311" r:id="rId58"/>
    <p:sldId id="312"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13" r:id="rId76"/>
    <p:sldId id="347" r:id="rId77"/>
    <p:sldId id="332" r:id="rId78"/>
    <p:sldId id="333" r:id="rId79"/>
    <p:sldId id="334" r:id="rId80"/>
    <p:sldId id="335" r:id="rId81"/>
    <p:sldId id="350" r:id="rId82"/>
    <p:sldId id="351" r:id="rId83"/>
    <p:sldId id="352" r:id="rId84"/>
    <p:sldId id="353" r:id="rId85"/>
    <p:sldId id="348" r:id="rId86"/>
    <p:sldId id="349" r:id="rId87"/>
    <p:sldId id="354" r:id="rId88"/>
    <p:sldId id="355" r:id="rId89"/>
    <p:sldId id="336" r:id="rId90"/>
    <p:sldId id="337" r:id="rId91"/>
    <p:sldId id="338" r:id="rId92"/>
    <p:sldId id="339" r:id="rId93"/>
    <p:sldId id="340" r:id="rId94"/>
    <p:sldId id="341" r:id="rId95"/>
    <p:sldId id="342" r:id="rId96"/>
    <p:sldId id="343" r:id="rId97"/>
    <p:sldId id="344" r:id="rId98"/>
    <p:sldId id="345" r:id="rId99"/>
    <p:sldId id="314" r:id="rId100"/>
    <p:sldId id="356" r:id="rId101"/>
    <p:sldId id="357" r:id="rId102"/>
    <p:sldId id="358" r:id="rId103"/>
    <p:sldId id="359" r:id="rId104"/>
    <p:sldId id="360" r:id="rId105"/>
    <p:sldId id="361" r:id="rId106"/>
    <p:sldId id="362" r:id="rId107"/>
    <p:sldId id="363" r:id="rId108"/>
    <p:sldId id="379"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80" r:id="rId122"/>
    <p:sldId id="381" r:id="rId123"/>
    <p:sldId id="382" r:id="rId124"/>
    <p:sldId id="383" r:id="rId125"/>
    <p:sldId id="384" r:id="rId126"/>
    <p:sldId id="385" r:id="rId127"/>
    <p:sldId id="387" r:id="rId128"/>
    <p:sldId id="388" r:id="rId129"/>
    <p:sldId id="389" r:id="rId130"/>
    <p:sldId id="390" r:id="rId131"/>
    <p:sldId id="430" r:id="rId132"/>
    <p:sldId id="392" r:id="rId133"/>
    <p:sldId id="431" r:id="rId134"/>
    <p:sldId id="393" r:id="rId135"/>
    <p:sldId id="432" r:id="rId136"/>
    <p:sldId id="394" r:id="rId137"/>
    <p:sldId id="433" r:id="rId138"/>
    <p:sldId id="395" r:id="rId139"/>
    <p:sldId id="434" r:id="rId140"/>
    <p:sldId id="436" r:id="rId141"/>
    <p:sldId id="396" r:id="rId142"/>
    <p:sldId id="435" r:id="rId143"/>
    <p:sldId id="397" r:id="rId144"/>
    <p:sldId id="437" r:id="rId145"/>
    <p:sldId id="398" r:id="rId146"/>
    <p:sldId id="438" r:id="rId147"/>
    <p:sldId id="399" r:id="rId148"/>
    <p:sldId id="439" r:id="rId149"/>
    <p:sldId id="400" r:id="rId150"/>
    <p:sldId id="442" r:id="rId151"/>
    <p:sldId id="401" r:id="rId152"/>
    <p:sldId id="441" r:id="rId153"/>
    <p:sldId id="402" r:id="rId154"/>
    <p:sldId id="403" r:id="rId155"/>
    <p:sldId id="443" r:id="rId156"/>
    <p:sldId id="404" r:id="rId157"/>
    <p:sldId id="444" r:id="rId158"/>
    <p:sldId id="405" r:id="rId159"/>
    <p:sldId id="445" r:id="rId160"/>
    <p:sldId id="376" r:id="rId161"/>
    <p:sldId id="446" r:id="rId162"/>
    <p:sldId id="377" r:id="rId163"/>
    <p:sldId id="447" r:id="rId164"/>
    <p:sldId id="378" r:id="rId165"/>
    <p:sldId id="448" r:id="rId166"/>
    <p:sldId id="407" r:id="rId167"/>
    <p:sldId id="449" r:id="rId168"/>
    <p:sldId id="408" r:id="rId169"/>
    <p:sldId id="450" r:id="rId170"/>
    <p:sldId id="409" r:id="rId171"/>
    <p:sldId id="451" r:id="rId172"/>
    <p:sldId id="468" r:id="rId173"/>
    <p:sldId id="410" r:id="rId174"/>
    <p:sldId id="411" r:id="rId175"/>
    <p:sldId id="412" r:id="rId176"/>
    <p:sldId id="414" r:id="rId177"/>
    <p:sldId id="456" r:id="rId178"/>
    <p:sldId id="415" r:id="rId179"/>
    <p:sldId id="457" r:id="rId180"/>
    <p:sldId id="416" r:id="rId181"/>
    <p:sldId id="458" r:id="rId182"/>
    <p:sldId id="417" r:id="rId183"/>
    <p:sldId id="459" r:id="rId184"/>
    <p:sldId id="418" r:id="rId185"/>
    <p:sldId id="460" r:id="rId186"/>
    <p:sldId id="419" r:id="rId187"/>
    <p:sldId id="461" r:id="rId188"/>
    <p:sldId id="420" r:id="rId189"/>
    <p:sldId id="462" r:id="rId190"/>
    <p:sldId id="421" r:id="rId191"/>
    <p:sldId id="463" r:id="rId192"/>
    <p:sldId id="422" r:id="rId193"/>
    <p:sldId id="464" r:id="rId194"/>
    <p:sldId id="423" r:id="rId195"/>
    <p:sldId id="465" r:id="rId196"/>
    <p:sldId id="424" r:id="rId197"/>
    <p:sldId id="466" r:id="rId198"/>
    <p:sldId id="425" r:id="rId199"/>
    <p:sldId id="426" r:id="rId200"/>
    <p:sldId id="427" r:id="rId201"/>
    <p:sldId id="478" r:id="rId202"/>
    <p:sldId id="479" r:id="rId203"/>
    <p:sldId id="480" r:id="rId204"/>
    <p:sldId id="481" r:id="rId205"/>
    <p:sldId id="482" r:id="rId206"/>
    <p:sldId id="483" r:id="rId207"/>
    <p:sldId id="484" r:id="rId208"/>
    <p:sldId id="485" r:id="rId209"/>
    <p:sldId id="486" r:id="rId210"/>
    <p:sldId id="487" r:id="rId211"/>
    <p:sldId id="488" r:id="rId2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yal" initials="R" lastIdx="2" clrIdx="0">
    <p:extLst>
      <p:ext uri="{19B8F6BF-5375-455C-9EA6-DF929625EA0E}">
        <p15:presenceInfo xmlns:p15="http://schemas.microsoft.com/office/powerpoint/2012/main" userId="Roya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viewProps" Target="viewProps.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notesMaster" Target="notesMasters/notesMaster1.xml"/><Relationship Id="rId218"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commentAuthors" Target="commentAuthor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EB39D-C91A-40EB-B81A-138F36AB5225}" type="datetimeFigureOut">
              <a:rPr lang="tr-TR" smtClean="0"/>
              <a:t>29.08.2019</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52A468-78AC-4526-8069-64660B5014F6}" type="slidenum">
              <a:rPr lang="tr-TR" smtClean="0"/>
              <a:t>‹#›</a:t>
            </a:fld>
            <a:endParaRPr lang="tr-TR"/>
          </a:p>
        </p:txBody>
      </p:sp>
    </p:spTree>
    <p:extLst>
      <p:ext uri="{BB962C8B-B14F-4D97-AF65-F5344CB8AC3E}">
        <p14:creationId xmlns:p14="http://schemas.microsoft.com/office/powerpoint/2010/main" val="458225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652A468-78AC-4526-8069-64660B5014F6}" type="slidenum">
              <a:rPr lang="tr-TR" smtClean="0"/>
              <a:t>8</a:t>
            </a:fld>
            <a:endParaRPr lang="tr-TR"/>
          </a:p>
        </p:txBody>
      </p:sp>
    </p:spTree>
    <p:extLst>
      <p:ext uri="{BB962C8B-B14F-4D97-AF65-F5344CB8AC3E}">
        <p14:creationId xmlns:p14="http://schemas.microsoft.com/office/powerpoint/2010/main" val="3290465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652A468-78AC-4526-8069-64660B5014F6}" type="slidenum">
              <a:rPr lang="tr-TR" smtClean="0"/>
              <a:t>83</a:t>
            </a:fld>
            <a:endParaRPr lang="tr-TR"/>
          </a:p>
        </p:txBody>
      </p:sp>
    </p:spTree>
    <p:extLst>
      <p:ext uri="{BB962C8B-B14F-4D97-AF65-F5344CB8AC3E}">
        <p14:creationId xmlns:p14="http://schemas.microsoft.com/office/powerpoint/2010/main" val="654065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E28CB2B1-0392-4C82-846B-AD4E9B2C829D}" type="datetimeFigureOut">
              <a:rPr lang="tr-TR" smtClean="0"/>
              <a:t>29.08.2019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850BF1A-A4DD-4B5D-A91A-E9B53B9B5F7E}" type="slidenum">
              <a:rPr lang="tr-TR" smtClean="0"/>
              <a:t>‹#›</a:t>
            </a:fld>
            <a:endParaRPr lang="tr-TR"/>
          </a:p>
        </p:txBody>
      </p:sp>
    </p:spTree>
    <p:extLst>
      <p:ext uri="{BB962C8B-B14F-4D97-AF65-F5344CB8AC3E}">
        <p14:creationId xmlns:p14="http://schemas.microsoft.com/office/powerpoint/2010/main" val="1204956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28CB2B1-0392-4C82-846B-AD4E9B2C829D}" type="datetimeFigureOut">
              <a:rPr lang="tr-TR" smtClean="0"/>
              <a:t>29.08.2019</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850BF1A-A4DD-4B5D-A91A-E9B53B9B5F7E}" type="slidenum">
              <a:rPr lang="tr-TR" smtClean="0"/>
              <a:t>‹#›</a:t>
            </a:fld>
            <a:endParaRPr lang="tr-TR"/>
          </a:p>
        </p:txBody>
      </p:sp>
    </p:spTree>
    <p:extLst>
      <p:ext uri="{BB962C8B-B14F-4D97-AF65-F5344CB8AC3E}">
        <p14:creationId xmlns:p14="http://schemas.microsoft.com/office/powerpoint/2010/main" val="2087377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28CB2B1-0392-4C82-846B-AD4E9B2C829D}" type="datetimeFigureOut">
              <a:rPr lang="tr-TR" smtClean="0"/>
              <a:t>29.08.2019</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850BF1A-A4DD-4B5D-A91A-E9B53B9B5F7E}" type="slidenum">
              <a:rPr lang="tr-TR" smtClean="0"/>
              <a:t>‹#›</a:t>
            </a:fld>
            <a:endParaRPr lang="tr-TR"/>
          </a:p>
        </p:txBody>
      </p:sp>
    </p:spTree>
    <p:extLst>
      <p:ext uri="{BB962C8B-B14F-4D97-AF65-F5344CB8AC3E}">
        <p14:creationId xmlns:p14="http://schemas.microsoft.com/office/powerpoint/2010/main" val="852205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tr-TR"/>
              <a:t>Asıl başlık stilini düzenlemek için tıklayın</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28CB2B1-0392-4C82-846B-AD4E9B2C829D}" type="datetimeFigureOut">
              <a:rPr lang="tr-TR" smtClean="0"/>
              <a:t>29.08.2019</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850BF1A-A4DD-4B5D-A91A-E9B53B9B5F7E}" type="slidenum">
              <a:rPr lang="tr-TR" smtClean="0"/>
              <a:t>‹#›</a:t>
            </a:fld>
            <a:endParaRPr lang="tr-T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962908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28CB2B1-0392-4C82-846B-AD4E9B2C829D}" type="datetimeFigureOut">
              <a:rPr lang="tr-TR" smtClean="0"/>
              <a:t>29.08.2019</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850BF1A-A4DD-4B5D-A91A-E9B53B9B5F7E}" type="slidenum">
              <a:rPr lang="tr-TR" smtClean="0"/>
              <a:t>‹#›</a:t>
            </a:fld>
            <a:endParaRPr lang="tr-TR"/>
          </a:p>
        </p:txBody>
      </p:sp>
    </p:spTree>
    <p:extLst>
      <p:ext uri="{BB962C8B-B14F-4D97-AF65-F5344CB8AC3E}">
        <p14:creationId xmlns:p14="http://schemas.microsoft.com/office/powerpoint/2010/main" val="12601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tr-TR"/>
              <a:t>Asıl başlık stilini düzenlemek için tıklayın</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E28CB2B1-0392-4C82-846B-AD4E9B2C829D}" type="datetimeFigureOut">
              <a:rPr lang="tr-TR" smtClean="0"/>
              <a:t>29.08.2019</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7850BF1A-A4DD-4B5D-A91A-E9B53B9B5F7E}" type="slidenum">
              <a:rPr lang="tr-TR" smtClean="0"/>
              <a:t>‹#›</a:t>
            </a:fld>
            <a:endParaRPr lang="tr-TR"/>
          </a:p>
        </p:txBody>
      </p:sp>
    </p:spTree>
    <p:extLst>
      <p:ext uri="{BB962C8B-B14F-4D97-AF65-F5344CB8AC3E}">
        <p14:creationId xmlns:p14="http://schemas.microsoft.com/office/powerpoint/2010/main" val="725211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tr-TR"/>
              <a:t>Asıl başlık stilini düzenlemek için tıklayın</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E28CB2B1-0392-4C82-846B-AD4E9B2C829D}" type="datetimeFigureOut">
              <a:rPr lang="tr-TR" smtClean="0"/>
              <a:t>29.08.2019</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7850BF1A-A4DD-4B5D-A91A-E9B53B9B5F7E}" type="slidenum">
              <a:rPr lang="tr-TR" smtClean="0"/>
              <a:t>‹#›</a:t>
            </a:fld>
            <a:endParaRPr lang="tr-TR"/>
          </a:p>
        </p:txBody>
      </p:sp>
    </p:spTree>
    <p:extLst>
      <p:ext uri="{BB962C8B-B14F-4D97-AF65-F5344CB8AC3E}">
        <p14:creationId xmlns:p14="http://schemas.microsoft.com/office/powerpoint/2010/main" val="2018986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E28CB2B1-0392-4C82-846B-AD4E9B2C829D}" type="datetimeFigureOut">
              <a:rPr lang="tr-TR" smtClean="0"/>
              <a:t>29.08.2019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850BF1A-A4DD-4B5D-A91A-E9B53B9B5F7E}" type="slidenum">
              <a:rPr lang="tr-TR" smtClean="0"/>
              <a:t>‹#›</a:t>
            </a:fld>
            <a:endParaRPr lang="tr-TR"/>
          </a:p>
        </p:txBody>
      </p:sp>
    </p:spTree>
    <p:extLst>
      <p:ext uri="{BB962C8B-B14F-4D97-AF65-F5344CB8AC3E}">
        <p14:creationId xmlns:p14="http://schemas.microsoft.com/office/powerpoint/2010/main" val="12441158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E28CB2B1-0392-4C82-846B-AD4E9B2C829D}" type="datetimeFigureOut">
              <a:rPr lang="tr-TR" smtClean="0"/>
              <a:t>29.08.2019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850BF1A-A4DD-4B5D-A91A-E9B53B9B5F7E}" type="slidenum">
              <a:rPr lang="tr-TR" smtClean="0"/>
              <a:t>‹#›</a:t>
            </a:fld>
            <a:endParaRPr lang="tr-TR"/>
          </a:p>
        </p:txBody>
      </p:sp>
    </p:spTree>
    <p:extLst>
      <p:ext uri="{BB962C8B-B14F-4D97-AF65-F5344CB8AC3E}">
        <p14:creationId xmlns:p14="http://schemas.microsoft.com/office/powerpoint/2010/main" val="3376510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E28CB2B1-0392-4C82-846B-AD4E9B2C829D}" type="datetimeFigureOut">
              <a:rPr lang="tr-TR" smtClean="0"/>
              <a:t>29.08.2019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850BF1A-A4DD-4B5D-A91A-E9B53B9B5F7E}" type="slidenum">
              <a:rPr lang="tr-TR" smtClean="0"/>
              <a:t>‹#›</a:t>
            </a:fld>
            <a:endParaRPr lang="tr-TR"/>
          </a:p>
        </p:txBody>
      </p:sp>
    </p:spTree>
    <p:extLst>
      <p:ext uri="{BB962C8B-B14F-4D97-AF65-F5344CB8AC3E}">
        <p14:creationId xmlns:p14="http://schemas.microsoft.com/office/powerpoint/2010/main" val="2959820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E28CB2B1-0392-4C82-846B-AD4E9B2C829D}" type="datetimeFigureOut">
              <a:rPr lang="tr-TR" smtClean="0"/>
              <a:t>29.08.2019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850BF1A-A4DD-4B5D-A91A-E9B53B9B5F7E}" type="slidenum">
              <a:rPr lang="tr-TR" smtClean="0"/>
              <a:t>‹#›</a:t>
            </a:fld>
            <a:endParaRPr lang="tr-TR"/>
          </a:p>
        </p:txBody>
      </p:sp>
    </p:spTree>
    <p:extLst>
      <p:ext uri="{BB962C8B-B14F-4D97-AF65-F5344CB8AC3E}">
        <p14:creationId xmlns:p14="http://schemas.microsoft.com/office/powerpoint/2010/main" val="127822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E28CB2B1-0392-4C82-846B-AD4E9B2C829D}" type="datetimeFigureOut">
              <a:rPr lang="tr-TR" smtClean="0"/>
              <a:t>29.08.2019</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850BF1A-A4DD-4B5D-A91A-E9B53B9B5F7E}" type="slidenum">
              <a:rPr lang="tr-TR" smtClean="0"/>
              <a:t>‹#›</a:t>
            </a:fld>
            <a:endParaRPr lang="tr-TR"/>
          </a:p>
        </p:txBody>
      </p:sp>
    </p:spTree>
    <p:extLst>
      <p:ext uri="{BB962C8B-B14F-4D97-AF65-F5344CB8AC3E}">
        <p14:creationId xmlns:p14="http://schemas.microsoft.com/office/powerpoint/2010/main" val="4057840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E28CB2B1-0392-4C82-846B-AD4E9B2C829D}" type="datetimeFigureOut">
              <a:rPr lang="tr-TR" smtClean="0"/>
              <a:t>29.08.2019</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7850BF1A-A4DD-4B5D-A91A-E9B53B9B5F7E}" type="slidenum">
              <a:rPr lang="tr-TR" smtClean="0"/>
              <a:t>‹#›</a:t>
            </a:fld>
            <a:endParaRPr lang="tr-TR"/>
          </a:p>
        </p:txBody>
      </p:sp>
    </p:spTree>
    <p:extLst>
      <p:ext uri="{BB962C8B-B14F-4D97-AF65-F5344CB8AC3E}">
        <p14:creationId xmlns:p14="http://schemas.microsoft.com/office/powerpoint/2010/main" val="2104526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E28CB2B1-0392-4C82-846B-AD4E9B2C829D}" type="datetimeFigureOut">
              <a:rPr lang="tr-TR" smtClean="0"/>
              <a:t>29.08.2019</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7850BF1A-A4DD-4B5D-A91A-E9B53B9B5F7E}" type="slidenum">
              <a:rPr lang="tr-TR" smtClean="0"/>
              <a:t>‹#›</a:t>
            </a:fld>
            <a:endParaRPr lang="tr-TR"/>
          </a:p>
        </p:txBody>
      </p:sp>
    </p:spTree>
    <p:extLst>
      <p:ext uri="{BB962C8B-B14F-4D97-AF65-F5344CB8AC3E}">
        <p14:creationId xmlns:p14="http://schemas.microsoft.com/office/powerpoint/2010/main" val="3455582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8CB2B1-0392-4C82-846B-AD4E9B2C829D}" type="datetimeFigureOut">
              <a:rPr lang="tr-TR" smtClean="0"/>
              <a:t>29.08.2019</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7850BF1A-A4DD-4B5D-A91A-E9B53B9B5F7E}" type="slidenum">
              <a:rPr lang="tr-TR" smtClean="0"/>
              <a:t>‹#›</a:t>
            </a:fld>
            <a:endParaRPr lang="tr-TR"/>
          </a:p>
        </p:txBody>
      </p:sp>
    </p:spTree>
    <p:extLst>
      <p:ext uri="{BB962C8B-B14F-4D97-AF65-F5344CB8AC3E}">
        <p14:creationId xmlns:p14="http://schemas.microsoft.com/office/powerpoint/2010/main" val="2491289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28CB2B1-0392-4C82-846B-AD4E9B2C829D}" type="datetimeFigureOut">
              <a:rPr lang="tr-TR" smtClean="0"/>
              <a:t>29.08.2019</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850BF1A-A4DD-4B5D-A91A-E9B53B9B5F7E}" type="slidenum">
              <a:rPr lang="tr-TR" smtClean="0"/>
              <a:t>‹#›</a:t>
            </a:fld>
            <a:endParaRPr lang="tr-TR"/>
          </a:p>
        </p:txBody>
      </p:sp>
    </p:spTree>
    <p:extLst>
      <p:ext uri="{BB962C8B-B14F-4D97-AF65-F5344CB8AC3E}">
        <p14:creationId xmlns:p14="http://schemas.microsoft.com/office/powerpoint/2010/main" val="1842864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28CB2B1-0392-4C82-846B-AD4E9B2C829D}" type="datetimeFigureOut">
              <a:rPr lang="tr-TR" smtClean="0"/>
              <a:t>29.08.2019</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850BF1A-A4DD-4B5D-A91A-E9B53B9B5F7E}" type="slidenum">
              <a:rPr lang="tr-TR" smtClean="0"/>
              <a:t>‹#›</a:t>
            </a:fld>
            <a:endParaRPr lang="tr-TR"/>
          </a:p>
        </p:txBody>
      </p:sp>
    </p:spTree>
    <p:extLst>
      <p:ext uri="{BB962C8B-B14F-4D97-AF65-F5344CB8AC3E}">
        <p14:creationId xmlns:p14="http://schemas.microsoft.com/office/powerpoint/2010/main" val="1417371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28CB2B1-0392-4C82-846B-AD4E9B2C829D}" type="datetimeFigureOut">
              <a:rPr lang="tr-TR" smtClean="0"/>
              <a:t>29.08.2019</a:t>
            </a:fld>
            <a:endParaRPr lang="tr-T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tr-T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850BF1A-A4DD-4B5D-A91A-E9B53B9B5F7E}" type="slidenum">
              <a:rPr lang="tr-TR" smtClean="0"/>
              <a:t>‹#›</a:t>
            </a:fld>
            <a:endParaRPr lang="tr-TR"/>
          </a:p>
        </p:txBody>
      </p:sp>
    </p:spTree>
    <p:extLst>
      <p:ext uri="{BB962C8B-B14F-4D97-AF65-F5344CB8AC3E}">
        <p14:creationId xmlns:p14="http://schemas.microsoft.com/office/powerpoint/2010/main" val="1580764829"/>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smartbear.com/product/testcomplete/mobile-testing/?utm_source=swthelp&amp;utm_medium=ad&amp;utm_campaign=3369"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ranorex.com/mobile-automation-testing/?utm_source=softwaretestinghelp&amp;utm_medium=cpc&amp;utm_campaign=softwaretestinghelp_mobile-testing-tools"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experitest.com/" TargetMode="External"/><Relationship Id="rId2" Type="http://schemas.openxmlformats.org/officeDocument/2006/relationships/hyperlink" Target="https://experitest.com/mobile-testing/"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hyperlink" Target="https://experitest.com/mobile-test-automation/appium-studio/" TargetMode="External"/></Relationships>
</file>

<file path=ppt/slides/_rels/slide1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et.test.io/mobile-testing/?utm_source=softwaretestinghelp&amp;utm_medium=listing&amp;utm_campaign=mobiletesting_listing_sth"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kobiton.com/?utm_source=software_testing_help&amp;utm_campaign=software_testing_help&amp;utm_medium=pr&amp;utm_content=ranking_5spot"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github.com/robotiumtech/robotium" TargetMode="External"/><Relationship Id="rId2" Type="http://schemas.openxmlformats.org/officeDocument/2006/relationships/hyperlink" Target="https://www.softwaretestinghelp.com/robotium-tutorial-android-application-ui-testing-tool/"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8.png"/><Relationship Id="rId4" Type="http://schemas.openxmlformats.org/officeDocument/2006/relationships/image" Target="../media/image29.jpeg"/></Relationships>
</file>

<file path=ppt/slides/_rels/slide1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calabash/calabash-ios" TargetMode="External"/><Relationship Id="rId2" Type="http://schemas.openxmlformats.org/officeDocument/2006/relationships/hyperlink" Target="https://github.com/calabash/calabash-android"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2.jpeg"/></Relationships>
</file>

<file path=ppt/slides/_rels/slide1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github.com/appium/appium-desktop/releases/tag/v1.13.0"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www.perfomatix.com/mobile-app-automation-testing/" TargetMode="External"/><Relationship Id="rId2" Type="http://schemas.openxmlformats.org/officeDocument/2006/relationships/hyperlink" Target="https://testmatick.com/testing-tools/monkeytalk/"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6.jpeg"/><Relationship Id="rId4" Type="http://schemas.openxmlformats.org/officeDocument/2006/relationships/hyperlink" Target="https://www.cloudmonkeymobile.com/monkeytalk" TargetMode="External"/></Relationships>
</file>

<file path=ppt/slides/_rels/slide1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help.apple.com/instruments/mac/current/"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s://developer.android.com/training/testing/#UIAutomator"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8.png"/></Relationships>
</file>

<file path=ppt/slides/_rels/slide1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ios-driver.github.io/ios-driver/"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s://github.com/kif-framework/KIF"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8.png"/></Relationships>
</file>

<file path=ppt/slides/_rels/slide1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selendroid.io/"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8.png"/></Relationships>
</file>

<file path=ppt/slides/_rels/slide1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s://eggplant.io/mobile-gateways/"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marketcircle.com/iphoney/"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s://www.microfocus.com/en-us/products/mobile-testing/overview?utm_medium=301&amp;utm_source=borland.com"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cloud.testdroid.com/"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hyperlink" Target="https://www.telerik.com/teststudio"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https://www.testfairy.com/"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s://app.testobject.com/" TargetMode="External"/><Relationship Id="rId2" Type="http://schemas.openxmlformats.org/officeDocument/2006/relationships/hyperlink" Target="https://saucelabs.com/"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58.jpeg"/><Relationship Id="rId4" Type="http://schemas.openxmlformats.org/officeDocument/2006/relationships/image" Target="../media/image57.jpeg"/></Relationships>
</file>

<file path=ppt/slides/_rels/slide1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s://github.com/moredip/Frank"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8.png"/></Relationships>
</file>

<file path=ppt/slides/_rels/slide17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testmunk.readthedocs.io/en/latest/index.html"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s://www.testin.net/"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s://msystechnologies.com/technical-insight/mobitaz-features-services/"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8.png"/></Relationships>
</file>

<file path=ppt/slides/_rels/slide1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hyperlink" Target="https://www.airsquirrels.com/reflector"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8.png"/></Relationships>
</file>

<file path=ppt/slides/_rels/slide1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testcloud.xamarin.com/"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appkitbox.com/en/testkit/"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s://www.pcloudy.com/"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8.png"/></Relationships>
</file>

<file path=ppt/slides/_rels/slide18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hyperlink" Target="http://www.scirocco-cloud.com/"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8.png"/></Relationships>
</file>

<file path=ppt/slides/_rels/slide1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hyperlink" Target="https://www.neotys.com/download"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hyperlink" Target="https://ready.mobi/"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hyperlink" Target="http://quirktools.com/screenfly/"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www.applause.com/"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hyperlink" Target="https://www.usertesting.com/platform/mobile-application-testing"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s://stackoverflow.com/questions/1672281/environment-variables-for-java-installation" TargetMode="External"/><Relationship Id="rId2" Type="http://schemas.openxmlformats.org/officeDocument/2006/relationships/hyperlink" Target="https://www.wikihow.com/Install-the-Java-Software-Development-Kit" TargetMode="External"/><Relationship Id="rId1" Type="http://schemas.openxmlformats.org/officeDocument/2006/relationships/slideLayout" Target="../slideLayouts/slideLayout2.xml"/><Relationship Id="rId5" Type="http://schemas.openxmlformats.org/officeDocument/2006/relationships/hyperlink" Target="https://developer.android.com/studio/index.html" TargetMode="External"/><Relationship Id="rId4" Type="http://schemas.openxmlformats.org/officeDocument/2006/relationships/hyperlink" Target="https://github.com/appium/appium-desktop/releases/tag/v1.13.0" TargetMode="Externa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hyperlink" Target="https://www.phonearena.com/news/How-to-enable-USB-debugging-on-Android_id53909" TargetMode="Externa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8" Type="http://schemas.openxmlformats.org/officeDocument/2006/relationships/hyperlink" Target="https://www.testmyapp.co/mobil-uygulama-testleri-icin-ipuclari/" TargetMode="External"/><Relationship Id="rId13" Type="http://schemas.openxmlformats.org/officeDocument/2006/relationships/hyperlink" Target="https://www.gokhan-gokalp.com/entegrasyon-integration-testi-nedir-ve-tipleri-nelerdir/" TargetMode="External"/><Relationship Id="rId3" Type="http://schemas.openxmlformats.org/officeDocument/2006/relationships/hyperlink" Target="https://smartbear.com/learn/automated-testing/software-testing-methodologies/" TargetMode="External"/><Relationship Id="rId7" Type="http://schemas.openxmlformats.org/officeDocument/2006/relationships/hyperlink" Target="http://www.yazilimtest.net/cgi-sys/suspendedpage.cgi" TargetMode="External"/><Relationship Id="rId12" Type="http://schemas.openxmlformats.org/officeDocument/2006/relationships/hyperlink" Target="https://www.tutorialspoint.com/software_testing_dictionary/" TargetMode="External"/><Relationship Id="rId2" Type="http://schemas.openxmlformats.org/officeDocument/2006/relationships/hyperlink" Target="https://www.buzinga.com.au/buzz/how-to-test-your-app/" TargetMode="External"/><Relationship Id="rId1" Type="http://schemas.openxmlformats.org/officeDocument/2006/relationships/slideLayout" Target="../slideLayouts/slideLayout2.xml"/><Relationship Id="rId6" Type="http://schemas.openxmlformats.org/officeDocument/2006/relationships/hyperlink" Target="http://softwaretestingfundamentals.com/software-testing-methods/" TargetMode="External"/><Relationship Id="rId11" Type="http://schemas.openxmlformats.org/officeDocument/2006/relationships/hyperlink" Target="https://www.keytorc.com/yazilim-performans-testleri/" TargetMode="External"/><Relationship Id="rId5" Type="http://schemas.openxmlformats.org/officeDocument/2006/relationships/hyperlink" Target="https://www.softwaretestinghelp.com/application-testing-into-the-basics-of-software-testing/" TargetMode="External"/><Relationship Id="rId10" Type="http://schemas.openxmlformats.org/officeDocument/2006/relationships/hyperlink" Target="https://en.wikipedia.org/wiki/Regression_testing" TargetMode="External"/><Relationship Id="rId4" Type="http://schemas.openxmlformats.org/officeDocument/2006/relationships/hyperlink" Target="https://www.inflectra.com/ideas/topic/testing-methodologies.aspx" TargetMode="External"/><Relationship Id="rId9" Type="http://schemas.openxmlformats.org/officeDocument/2006/relationships/hyperlink" Target="https://www.utest.com/welcome?from=signup" TargetMode="External"/></Relationships>
</file>

<file path=ppt/slides/_rels/slide208.xml.rels><?xml version="1.0" encoding="UTF-8" standalone="yes"?>
<Relationships xmlns="http://schemas.openxmlformats.org/package/2006/relationships"><Relationship Id="rId8" Type="http://schemas.openxmlformats.org/officeDocument/2006/relationships/hyperlink" Target="http://softwaretestingfundamentals.com/system-testing/" TargetMode="External"/><Relationship Id="rId13" Type="http://schemas.openxmlformats.org/officeDocument/2006/relationships/hyperlink" Target="https://strongqa.com/qa-portal/testing-docs-templates/test-plan" TargetMode="External"/><Relationship Id="rId3" Type="http://schemas.openxmlformats.org/officeDocument/2006/relationships/hyperlink" Target="https://www.guru99.com/mobile-testing.html" TargetMode="External"/><Relationship Id="rId7" Type="http://schemas.openxmlformats.org/officeDocument/2006/relationships/hyperlink" Target="https://smartbear.com/product/testcomplete/mobile-testing/" TargetMode="External"/><Relationship Id="rId12" Type="http://schemas.openxmlformats.org/officeDocument/2006/relationships/hyperlink" Target="https://www.geeksforgeeks.org/software-testing-basics/" TargetMode="External"/><Relationship Id="rId2" Type="http://schemas.openxmlformats.org/officeDocument/2006/relationships/hyperlink" Target="https://www.swtestacademy.com/appium-mobil-otomasyon/" TargetMode="External"/><Relationship Id="rId1" Type="http://schemas.openxmlformats.org/officeDocument/2006/relationships/slideLayout" Target="../slideLayouts/slideLayout2.xml"/><Relationship Id="rId6" Type="http://schemas.openxmlformats.org/officeDocument/2006/relationships/hyperlink" Target="https://kobiton.com/" TargetMode="External"/><Relationship Id="rId11" Type="http://schemas.openxmlformats.org/officeDocument/2006/relationships/hyperlink" Target="https://blog.testlodge.com/how-to-write-test-cases-for-software-with-sample/" TargetMode="External"/><Relationship Id="rId5" Type="http://schemas.openxmlformats.org/officeDocument/2006/relationships/hyperlink" Target="https://en.wikipedia.org/wiki/Mobile_application_testing" TargetMode="External"/><Relationship Id="rId15" Type="http://schemas.openxmlformats.org/officeDocument/2006/relationships/hyperlink" Target="https://thinkingportfolio.com/how-to-make-a-good-application-testing-plan-for-your-project/" TargetMode="External"/><Relationship Id="rId10" Type="http://schemas.openxmlformats.org/officeDocument/2006/relationships/hyperlink" Target="https://testlio.com/blog/step-step-mobile-application-testing-process/" TargetMode="External"/><Relationship Id="rId4" Type="http://schemas.openxmlformats.org/officeDocument/2006/relationships/hyperlink" Target="https://www.tutorialspoint.com/mobile_testing/index.htm" TargetMode="External"/><Relationship Id="rId9" Type="http://schemas.openxmlformats.org/officeDocument/2006/relationships/hyperlink" Target="http://tryqa.com/difference-between-regression-testing-and-retesting/" TargetMode="External"/><Relationship Id="rId14" Type="http://schemas.openxmlformats.org/officeDocument/2006/relationships/hyperlink" Target="https://qatestlab.com/resources/knowledge-center/test-plan-for-mobile-apps/" TargetMode="External"/></Relationships>
</file>

<file path=ppt/slides/_rels/slide209.xml.rels><?xml version="1.0" encoding="UTF-8" standalone="yes"?>
<Relationships xmlns="http://schemas.openxmlformats.org/package/2006/relationships"><Relationship Id="rId8" Type="http://schemas.openxmlformats.org/officeDocument/2006/relationships/hyperlink" Target="https://github.com/appium/appium-desktop/releases/tag/v1.13.0" TargetMode="External"/><Relationship Id="rId3" Type="http://schemas.openxmlformats.org/officeDocument/2006/relationships/hyperlink" Target="https://en.wikipedia.org/wiki/Appium" TargetMode="External"/><Relationship Id="rId7" Type="http://schemas.openxmlformats.org/officeDocument/2006/relationships/hyperlink" Target="https://stackoverflow.com/questions/1672281/environment-variables-for-java-installation" TargetMode="External"/><Relationship Id="rId12" Type="http://schemas.openxmlformats.org/officeDocument/2006/relationships/hyperlink" Target="https://www.blazemeter.com/blog/load-testing-mobile-apps-made-easy/" TargetMode="External"/><Relationship Id="rId2" Type="http://schemas.openxmlformats.org/officeDocument/2006/relationships/hyperlink" Target="https://en.wikipedia.org/wiki/Test_plan" TargetMode="External"/><Relationship Id="rId1" Type="http://schemas.openxmlformats.org/officeDocument/2006/relationships/slideLayout" Target="../slideLayouts/slideLayout2.xml"/><Relationship Id="rId6" Type="http://schemas.openxmlformats.org/officeDocument/2006/relationships/hyperlink" Target="https://stackoverflow.com/questions/55389453/appium-desktop-keep-on-asking-for-platformname-capability-even-if-it-is-added" TargetMode="External"/><Relationship Id="rId11" Type="http://schemas.openxmlformats.org/officeDocument/2006/relationships/hyperlink" Target="https://experitest.com/mobile-performance-testing/" TargetMode="External"/><Relationship Id="rId5" Type="http://schemas.openxmlformats.org/officeDocument/2006/relationships/hyperlink" Target="https://stackoverflow.com/questions/20564514/adb-is-not-recognized-as-an-internal-or-external-command-operable-program-or" TargetMode="External"/><Relationship Id="rId10" Type="http://schemas.openxmlformats.org/officeDocument/2006/relationships/hyperlink" Target="https://github.com/robotiumtech/robotium" TargetMode="External"/><Relationship Id="rId4" Type="http://schemas.openxmlformats.org/officeDocument/2006/relationships/hyperlink" Target="https://en.wikipedia.org/wiki/Framework" TargetMode="External"/><Relationship Id="rId9" Type="http://schemas.openxmlformats.org/officeDocument/2006/relationships/hyperlink" Target="https://github.com/appium/appium/blob/master/docs/en/writing-running-appium/caps.m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hyperlink" Target="https://www.softwaretestinghelp.com/stress-testing/" TargetMode="External"/><Relationship Id="rId13" Type="http://schemas.openxmlformats.org/officeDocument/2006/relationships/hyperlink" Target="https://www.testbirds.com/device-cloud/device-cloud-overview/" TargetMode="External"/><Relationship Id="rId3" Type="http://schemas.openxmlformats.org/officeDocument/2006/relationships/hyperlink" Target="https://www.softwaretestinghelp.com/mobile-application-performance-testing/" TargetMode="External"/><Relationship Id="rId7" Type="http://schemas.openxmlformats.org/officeDocument/2006/relationships/hyperlink" Target="https://www.softwaretestinghelp.com/load-testing/" TargetMode="External"/><Relationship Id="rId12" Type="http://schemas.openxmlformats.org/officeDocument/2006/relationships/hyperlink" Target="https://bitbar.com/mobile-app-testing/" TargetMode="External"/><Relationship Id="rId2" Type="http://schemas.openxmlformats.org/officeDocument/2006/relationships/hyperlink" Target="https://www.testbytes.net/blog/performance-testing-tools-for-mobile-applications/" TargetMode="External"/><Relationship Id="rId1" Type="http://schemas.openxmlformats.org/officeDocument/2006/relationships/slideLayout" Target="../slideLayouts/slideLayout2.xml"/><Relationship Id="rId6" Type="http://schemas.openxmlformats.org/officeDocument/2006/relationships/hyperlink" Target="https://www.softwaretestinghelp.com/types-of-software-testing/" TargetMode="External"/><Relationship Id="rId11" Type="http://schemas.openxmlformats.org/officeDocument/2006/relationships/hyperlink" Target="https://www.perfecto.io/" TargetMode="External"/><Relationship Id="rId5" Type="http://schemas.openxmlformats.org/officeDocument/2006/relationships/hyperlink" Target="https://www.softwaretestinghelp.com/white-box-testing-techniques-with-example/" TargetMode="External"/><Relationship Id="rId10" Type="http://schemas.openxmlformats.org/officeDocument/2006/relationships/hyperlink" Target="https://saucelabs.com/blog/the-benefits-of-mobile-cloud-testing" TargetMode="External"/><Relationship Id="rId4" Type="http://schemas.openxmlformats.org/officeDocument/2006/relationships/hyperlink" Target="https://www.softwaretestinghelp.com/black-box-testing/" TargetMode="External"/><Relationship Id="rId9" Type="http://schemas.openxmlformats.org/officeDocument/2006/relationships/hyperlink" Target="https://adtmag.com/blogs/dev-watch/2017/05/device-clouds.aspx" TargetMode="External"/></Relationships>
</file>

<file path=ppt/slides/_rels/slide211.xml.rels><?xml version="1.0" encoding="UTF-8" standalone="yes"?>
<Relationships xmlns="http://schemas.openxmlformats.org/package/2006/relationships"><Relationship Id="rId8" Type="http://schemas.openxmlformats.org/officeDocument/2006/relationships/hyperlink" Target="https://www.logigear.com/magazine/mobile-testing/mobile-application-testing-process-tools-and-techniques/" TargetMode="External"/><Relationship Id="rId3" Type="http://schemas.openxmlformats.org/officeDocument/2006/relationships/hyperlink" Target="http://www.softwaretestingclass.com/step-by-step-guide-to-test-case-development/" TargetMode="External"/><Relationship Id="rId7" Type="http://schemas.openxmlformats.org/officeDocument/2006/relationships/hyperlink" Target="https://searchsoftwarequality.techtarget.com/info/getstarted/Mobile-Application-Testing-Techniques-and-Tools" TargetMode="External"/><Relationship Id="rId2" Type="http://schemas.openxmlformats.org/officeDocument/2006/relationships/hyperlink" Target="https://www.tutorialspoint.com/stlc/stlc_test_case_development.htm" TargetMode="External"/><Relationship Id="rId1" Type="http://schemas.openxmlformats.org/officeDocument/2006/relationships/slideLayout" Target="../slideLayouts/slideLayout2.xml"/><Relationship Id="rId6" Type="http://schemas.openxmlformats.org/officeDocument/2006/relationships/hyperlink" Target="https://www.mobindustry.net/everything-you-need-to-know-about-mobile-app-testing-techniques/" TargetMode="External"/><Relationship Id="rId11" Type="http://schemas.openxmlformats.org/officeDocument/2006/relationships/hyperlink" Target="https://dzone.com/articles/10-widely-used-software-testing-tools" TargetMode="External"/><Relationship Id="rId5" Type="http://schemas.openxmlformats.org/officeDocument/2006/relationships/hyperlink" Target="https://www.applause.com/blog/must-know-mobile-qa-testing-techniques" TargetMode="External"/><Relationship Id="rId10" Type="http://schemas.openxmlformats.org/officeDocument/2006/relationships/hyperlink" Target="https://www.qualityworkscg.com/mobile-app-quality-test-techniques/" TargetMode="External"/><Relationship Id="rId4" Type="http://schemas.openxmlformats.org/officeDocument/2006/relationships/hyperlink" Target="https://applikeysolutions.com/blog/best-mobile-app-testing-tools-and-techniques" TargetMode="External"/><Relationship Id="rId9" Type="http://schemas.openxmlformats.org/officeDocument/2006/relationships/hyperlink" Target="https://techbeacon.com/app-dev-testing/2-essential-virtualization-techniques-mobile-test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tutorialspoint.com/software_testing_dictionary/"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Resim 14">
            <a:extLst>
              <a:ext uri="{FF2B5EF4-FFF2-40B4-BE49-F238E27FC236}">
                <a16:creationId xmlns:a16="http://schemas.microsoft.com/office/drawing/2014/main" id="{25468D70-F6AC-4F5F-B4DE-3A55C78181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420" y="0"/>
            <a:ext cx="10555159" cy="6858000"/>
          </a:xfrm>
          <a:prstGeom prst="rect">
            <a:avLst/>
          </a:prstGeom>
        </p:spPr>
      </p:pic>
    </p:spTree>
    <p:extLst>
      <p:ext uri="{BB962C8B-B14F-4D97-AF65-F5344CB8AC3E}">
        <p14:creationId xmlns:p14="http://schemas.microsoft.com/office/powerpoint/2010/main" val="308840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C6CA5DB-5265-4D08-BB06-2E10C73E606C}"/>
              </a:ext>
            </a:extLst>
          </p:cNvPr>
          <p:cNvSpPr>
            <a:spLocks noGrp="1"/>
          </p:cNvSpPr>
          <p:nvPr>
            <p:ph type="title"/>
          </p:nvPr>
        </p:nvSpPr>
        <p:spPr/>
        <p:txBody>
          <a:bodyPr/>
          <a:lstStyle/>
          <a:p>
            <a:r>
              <a:rPr lang="tr-TR" dirty="0" err="1"/>
              <a:t>Sandwich</a:t>
            </a:r>
            <a:r>
              <a:rPr lang="tr-TR" dirty="0"/>
              <a:t>/</a:t>
            </a:r>
            <a:r>
              <a:rPr lang="tr-TR" dirty="0" err="1"/>
              <a:t>Hybrid</a:t>
            </a:r>
            <a:r>
              <a:rPr lang="tr-TR" dirty="0"/>
              <a:t> Integration Test</a:t>
            </a:r>
          </a:p>
        </p:txBody>
      </p:sp>
      <p:sp>
        <p:nvSpPr>
          <p:cNvPr id="3" name="İçerik Yer Tutucusu 2">
            <a:extLst>
              <a:ext uri="{FF2B5EF4-FFF2-40B4-BE49-F238E27FC236}">
                <a16:creationId xmlns:a16="http://schemas.microsoft.com/office/drawing/2014/main" id="{4D6F5D0D-D70B-4604-98F5-A7BDEB5EB3DF}"/>
              </a:ext>
            </a:extLst>
          </p:cNvPr>
          <p:cNvSpPr>
            <a:spLocks noGrp="1"/>
          </p:cNvSpPr>
          <p:nvPr>
            <p:ph idx="1"/>
          </p:nvPr>
        </p:nvSpPr>
        <p:spPr>
          <a:xfrm>
            <a:off x="1800000" y="1620000"/>
            <a:ext cx="9000000" cy="1681465"/>
          </a:xfrm>
        </p:spPr>
        <p:txBody>
          <a:bodyPr>
            <a:normAutofit fontScale="92500"/>
          </a:bodyPr>
          <a:lstStyle/>
          <a:p>
            <a:pPr marL="36900" indent="0">
              <a:buNone/>
            </a:pPr>
            <a:r>
              <a:rPr lang="tr-TR" dirty="0">
                <a:effectLst/>
              </a:rPr>
              <a:t>Modüllerin bir kısmı Top-</a:t>
            </a:r>
            <a:r>
              <a:rPr lang="tr-TR" dirty="0" err="1">
                <a:effectLst/>
              </a:rPr>
              <a:t>Down</a:t>
            </a:r>
            <a:r>
              <a:rPr lang="tr-TR" dirty="0">
                <a:effectLst/>
              </a:rPr>
              <a:t>, bir diğer kısmı ise </a:t>
            </a:r>
            <a:r>
              <a:rPr lang="tr-TR" dirty="0" err="1">
                <a:effectLst/>
              </a:rPr>
              <a:t>Bottom-Up</a:t>
            </a:r>
            <a:r>
              <a:rPr lang="tr-TR" dirty="0">
                <a:effectLst/>
              </a:rPr>
              <a:t> tiplerini kullanılarak gerçekleştirilen test tipidir. Bu karma tipteki amaç ise bazı modülleri </a:t>
            </a:r>
            <a:r>
              <a:rPr lang="tr-TR" b="1" dirty="0">
                <a:effectLst/>
              </a:rPr>
              <a:t>gruplara ayırabilirken</a:t>
            </a:r>
            <a:r>
              <a:rPr lang="tr-TR" dirty="0">
                <a:effectLst/>
              </a:rPr>
              <a:t> diğer modülleri ise </a:t>
            </a:r>
            <a:r>
              <a:rPr lang="tr-TR" b="1" dirty="0">
                <a:effectLst/>
              </a:rPr>
              <a:t>ayrı bir şekilde</a:t>
            </a:r>
            <a:r>
              <a:rPr lang="tr-TR" dirty="0">
                <a:effectLst/>
              </a:rPr>
              <a:t> test edebilmektir.</a:t>
            </a:r>
          </a:p>
          <a:p>
            <a:pPr marL="36900" indent="0">
              <a:buNone/>
            </a:pPr>
            <a:br>
              <a:rPr lang="tr-TR" dirty="0"/>
            </a:br>
            <a:endParaRPr lang="tr-TR" dirty="0"/>
          </a:p>
        </p:txBody>
      </p:sp>
      <p:pic>
        <p:nvPicPr>
          <p:cNvPr id="1026" name="Picture 2" descr="https://www.gokhan-gokalp.com/wp-content/uploads/2015/09/sandwich-hybrid-integration.png">
            <a:extLst>
              <a:ext uri="{FF2B5EF4-FFF2-40B4-BE49-F238E27FC236}">
                <a16:creationId xmlns:a16="http://schemas.microsoft.com/office/drawing/2014/main" id="{FDBEDF43-021D-4DDF-B4D0-05B37DB0762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0" y="2880000"/>
            <a:ext cx="4320000" cy="3420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33401889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42DD2D5-B539-4198-A6D2-AE97B4E6977F}"/>
              </a:ext>
            </a:extLst>
          </p:cNvPr>
          <p:cNvSpPr>
            <a:spLocks noGrp="1"/>
          </p:cNvSpPr>
          <p:nvPr>
            <p:ph type="title"/>
          </p:nvPr>
        </p:nvSpPr>
        <p:spPr/>
        <p:txBody>
          <a:bodyPr/>
          <a:lstStyle/>
          <a:p>
            <a:r>
              <a:rPr lang="tr-TR" dirty="0"/>
              <a:t>Testin Planlanması</a:t>
            </a:r>
          </a:p>
        </p:txBody>
      </p:sp>
      <p:sp>
        <p:nvSpPr>
          <p:cNvPr id="3" name="İçerik Yer Tutucusu 2">
            <a:extLst>
              <a:ext uri="{FF2B5EF4-FFF2-40B4-BE49-F238E27FC236}">
                <a16:creationId xmlns:a16="http://schemas.microsoft.com/office/drawing/2014/main" id="{1F3FFD52-CF4A-4A32-A697-502690639077}"/>
              </a:ext>
            </a:extLst>
          </p:cNvPr>
          <p:cNvSpPr>
            <a:spLocks noGrp="1"/>
          </p:cNvSpPr>
          <p:nvPr>
            <p:ph idx="1"/>
          </p:nvPr>
        </p:nvSpPr>
        <p:spPr/>
        <p:txBody>
          <a:bodyPr/>
          <a:lstStyle/>
          <a:p>
            <a:pPr marL="36900" indent="0">
              <a:buNone/>
            </a:pPr>
            <a:r>
              <a:rPr lang="tr-TR" dirty="0"/>
              <a:t>Geliştirme süreci ile paralel ilerleyen ve uygulama üzerinde ne tür testlerin yapılacağına dair bir çalışma içeren adımdır.</a:t>
            </a:r>
          </a:p>
          <a:p>
            <a:pPr marL="36900" indent="0">
              <a:buNone/>
            </a:pPr>
            <a:endParaRPr lang="tr-TR" dirty="0"/>
          </a:p>
          <a:p>
            <a:pPr marL="36900" indent="0">
              <a:buNone/>
            </a:pPr>
            <a:r>
              <a:rPr lang="tr-TR" dirty="0"/>
              <a:t> Bu adımda, test ekibi ve yazılımcılar tarafından yazılımın hangi durumlarda hangi testlerden geçmesi gerektiğini, hangi testlere öncelik verilmesi gerektiğini, hangi test tekniklerinin kullanılacağını, testlerin uygulaması aşamasına ilişkin hangi test araçlarının kullanılacağını belirleyecek ve bunun gibi test sürecinin başından sonuna dek her basamağı değerlendirecek ve uygulamaya hazır hale getirecek bir ön hazırlık yapılır.</a:t>
            </a:r>
          </a:p>
        </p:txBody>
      </p:sp>
    </p:spTree>
    <p:extLst>
      <p:ext uri="{BB962C8B-B14F-4D97-AF65-F5344CB8AC3E}">
        <p14:creationId xmlns:p14="http://schemas.microsoft.com/office/powerpoint/2010/main" val="13857637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30F8ED0-575E-4AA1-901C-CB64F699020B}"/>
              </a:ext>
            </a:extLst>
          </p:cNvPr>
          <p:cNvSpPr>
            <a:spLocks noGrp="1"/>
          </p:cNvSpPr>
          <p:nvPr>
            <p:ph idx="1"/>
          </p:nvPr>
        </p:nvSpPr>
        <p:spPr>
          <a:xfrm>
            <a:off x="913795" y="930442"/>
            <a:ext cx="10353762" cy="4860758"/>
          </a:xfrm>
        </p:spPr>
        <p:txBody>
          <a:bodyPr>
            <a:normAutofit lnSpcReduction="10000"/>
          </a:bodyPr>
          <a:lstStyle/>
          <a:p>
            <a:pPr marL="36900" indent="0">
              <a:buNone/>
            </a:pPr>
            <a:r>
              <a:rPr lang="tr-TR" dirty="0"/>
              <a:t>Test planlama aşaması uygulamanın ihtiyaçları ve amaçları doğrultusunda şekillenecektir, dolayısıyla test planını oluştururken uygulamanın ihtiyaç ve amaçları da derinlemesine değerlendirilmelidir.</a:t>
            </a:r>
          </a:p>
          <a:p>
            <a:pPr marL="36900" indent="0">
              <a:buNone/>
            </a:pPr>
            <a:r>
              <a:rPr lang="tr-TR" dirty="0"/>
              <a:t>Tabii ki bir test planı oluştururken uygulamanın gereklilikleri doğrultusunda bazı spesifik durumların değerlendirilmesi veya bazı değerlendirmelerin testten çıkartılması ile karşılaşılabilir; </a:t>
            </a:r>
          </a:p>
          <a:p>
            <a:pPr marL="36900" indent="0">
              <a:buNone/>
            </a:pPr>
            <a:r>
              <a:rPr lang="tr-TR" dirty="0"/>
              <a:t>yine de genel hatlarıyla plan oluştururken yaygın olarak değerlendirilen şu maddeler sıralanabilir:</a:t>
            </a:r>
          </a:p>
          <a:p>
            <a:pPr marL="36900" indent="0">
              <a:buNone/>
            </a:pPr>
            <a:endParaRPr lang="tr-TR" dirty="0"/>
          </a:p>
          <a:p>
            <a:r>
              <a:rPr lang="tr-TR" dirty="0"/>
              <a:t>Uygulama diğer uygulamalarla iletişime geçecek mi?</a:t>
            </a:r>
          </a:p>
          <a:p>
            <a:r>
              <a:rPr lang="tr-TR" dirty="0"/>
              <a:t>Uygulama özelliklerinin tümü fonksiyonel mi?</a:t>
            </a:r>
          </a:p>
          <a:p>
            <a:r>
              <a:rPr lang="tr-TR" dirty="0"/>
              <a:t>Hangi tür bir uygulamayı test ediyoruz? (</a:t>
            </a:r>
            <a:r>
              <a:rPr lang="tr-TR" dirty="0" err="1"/>
              <a:t>Native</a:t>
            </a:r>
            <a:r>
              <a:rPr lang="tr-TR" dirty="0"/>
              <a:t>, Mobile-web, </a:t>
            </a:r>
            <a:r>
              <a:rPr lang="tr-TR" dirty="0" err="1"/>
              <a:t>Hybrid</a:t>
            </a:r>
            <a:r>
              <a:rPr lang="tr-TR" dirty="0"/>
              <a:t>)</a:t>
            </a:r>
          </a:p>
          <a:p>
            <a:r>
              <a:rPr lang="tr-TR" dirty="0"/>
              <a:t>Uygulama testi </a:t>
            </a:r>
            <a:r>
              <a:rPr lang="tr-TR" dirty="0" err="1"/>
              <a:t>front-end</a:t>
            </a:r>
            <a:r>
              <a:rPr lang="tr-TR" dirty="0"/>
              <a:t> ile sınırlı mı, yoksa </a:t>
            </a:r>
            <a:r>
              <a:rPr lang="tr-TR" dirty="0" err="1"/>
              <a:t>back-end</a:t>
            </a:r>
            <a:r>
              <a:rPr lang="tr-TR" dirty="0"/>
              <a:t> kısmı da içeriyor mu?</a:t>
            </a:r>
          </a:p>
          <a:p>
            <a:endParaRPr lang="tr-TR" dirty="0"/>
          </a:p>
          <a:p>
            <a:endParaRPr lang="tr-TR" dirty="0"/>
          </a:p>
        </p:txBody>
      </p:sp>
    </p:spTree>
    <p:extLst>
      <p:ext uri="{BB962C8B-B14F-4D97-AF65-F5344CB8AC3E}">
        <p14:creationId xmlns:p14="http://schemas.microsoft.com/office/powerpoint/2010/main" val="35074453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42B62E2-E3BC-4D7F-92ED-DD94F4B77CD8}"/>
              </a:ext>
            </a:extLst>
          </p:cNvPr>
          <p:cNvSpPr>
            <a:spLocks noGrp="1"/>
          </p:cNvSpPr>
          <p:nvPr>
            <p:ph type="title"/>
          </p:nvPr>
        </p:nvSpPr>
        <p:spPr/>
        <p:txBody>
          <a:bodyPr/>
          <a:lstStyle/>
          <a:p>
            <a:r>
              <a:rPr lang="tr-TR" dirty="0"/>
              <a:t>Test Planının Değerlendirilmesi</a:t>
            </a:r>
          </a:p>
        </p:txBody>
      </p:sp>
      <p:sp>
        <p:nvSpPr>
          <p:cNvPr id="3" name="İçerik Yer Tutucusu 2">
            <a:extLst>
              <a:ext uri="{FF2B5EF4-FFF2-40B4-BE49-F238E27FC236}">
                <a16:creationId xmlns:a16="http://schemas.microsoft.com/office/drawing/2014/main" id="{86A9F000-781B-4D37-95C0-E10A8DC5B22C}"/>
              </a:ext>
            </a:extLst>
          </p:cNvPr>
          <p:cNvSpPr>
            <a:spLocks noGrp="1"/>
          </p:cNvSpPr>
          <p:nvPr>
            <p:ph idx="1"/>
          </p:nvPr>
        </p:nvSpPr>
        <p:spPr/>
        <p:txBody>
          <a:bodyPr/>
          <a:lstStyle/>
          <a:p>
            <a:pPr marL="36900" indent="0">
              <a:buNone/>
            </a:pPr>
            <a:r>
              <a:rPr lang="tr-TR" dirty="0"/>
              <a:t>Genelde zamandan tasarruf etmek adına uygulanmayan bir adım ancak bu gereksiz olduğu anlamına gelmemeli. Uygulamanın test edilmesi kadar uygulamanın nasıl test edildiği üzerine de bir araştırma yapılması genellikle iyi sonuçlar getirir.</a:t>
            </a:r>
          </a:p>
          <a:p>
            <a:pPr marL="36900" indent="0">
              <a:buNone/>
            </a:pPr>
            <a:endParaRPr lang="tr-TR" dirty="0"/>
          </a:p>
          <a:p>
            <a:pPr marL="36900" indent="0">
              <a:buNone/>
            </a:pPr>
            <a:r>
              <a:rPr lang="tr-TR" dirty="0"/>
              <a:t>Bunu yapmak için maddi imkan doğrultusunda bazı danışmanlık hizmetlerinden yararlanılabilir. Bu sayede zaman tüketimini minimize etmiş olursunuz ancak araştırma yapacak hali hazırda bir ekibiniz varsa bu noktada bu görevi üstlenmeleri maddi açıdan kurtarıcı olacaktır.</a:t>
            </a:r>
          </a:p>
          <a:p>
            <a:pPr marL="36900" indent="0">
              <a:buNone/>
            </a:pPr>
            <a:r>
              <a:rPr lang="tr-TR" dirty="0"/>
              <a:t>Tercihinizi yine uygulamanın ihtiyaç ve amaçları altında yapmak en sağlıklı ortamı sunacaktır.</a:t>
            </a:r>
          </a:p>
        </p:txBody>
      </p:sp>
    </p:spTree>
    <p:extLst>
      <p:ext uri="{BB962C8B-B14F-4D97-AF65-F5344CB8AC3E}">
        <p14:creationId xmlns:p14="http://schemas.microsoft.com/office/powerpoint/2010/main" val="42678003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B8F3F13-09A7-4A24-8262-3FA47E462933}"/>
              </a:ext>
            </a:extLst>
          </p:cNvPr>
          <p:cNvSpPr>
            <a:spLocks noGrp="1"/>
          </p:cNvSpPr>
          <p:nvPr>
            <p:ph type="title"/>
          </p:nvPr>
        </p:nvSpPr>
        <p:spPr/>
        <p:txBody>
          <a:bodyPr/>
          <a:lstStyle/>
          <a:p>
            <a:r>
              <a:rPr lang="tr-TR" dirty="0"/>
              <a:t>Test </a:t>
            </a:r>
            <a:r>
              <a:rPr lang="tr-TR" dirty="0" err="1"/>
              <a:t>Caselerin</a:t>
            </a:r>
            <a:r>
              <a:rPr lang="tr-TR" dirty="0"/>
              <a:t> Yazılması</a:t>
            </a:r>
          </a:p>
        </p:txBody>
      </p:sp>
      <p:sp>
        <p:nvSpPr>
          <p:cNvPr id="3" name="İçerik Yer Tutucusu 2">
            <a:extLst>
              <a:ext uri="{FF2B5EF4-FFF2-40B4-BE49-F238E27FC236}">
                <a16:creationId xmlns:a16="http://schemas.microsoft.com/office/drawing/2014/main" id="{C819A6D0-A0E9-466D-83CC-DD991FC4A3EB}"/>
              </a:ext>
            </a:extLst>
          </p:cNvPr>
          <p:cNvSpPr>
            <a:spLocks noGrp="1"/>
          </p:cNvSpPr>
          <p:nvPr>
            <p:ph idx="1"/>
          </p:nvPr>
        </p:nvSpPr>
        <p:spPr/>
        <p:txBody>
          <a:bodyPr>
            <a:normAutofit/>
          </a:bodyPr>
          <a:lstStyle/>
          <a:p>
            <a:pPr marL="36900" indent="0">
              <a:buNone/>
            </a:pPr>
            <a:r>
              <a:rPr lang="tr-TR" dirty="0"/>
              <a:t>Yazılan her bir adım, herhangi başka bir </a:t>
            </a:r>
            <a:r>
              <a:rPr lang="tr-TR" dirty="0" err="1"/>
              <a:t>tester</a:t>
            </a:r>
            <a:r>
              <a:rPr lang="tr-TR" dirty="0"/>
              <a:t> tarafından rahatlıkla anlaşılabilir ve uygulanabilir olmalı ki gerektiği durumda birden fazla iş gücünden yararlanılabilsin.</a:t>
            </a:r>
          </a:p>
          <a:p>
            <a:pPr marL="36900" indent="0">
              <a:buNone/>
            </a:pPr>
            <a:endParaRPr lang="tr-TR" dirty="0"/>
          </a:p>
          <a:p>
            <a:pPr marL="36900" indent="0">
              <a:buNone/>
            </a:pPr>
            <a:endParaRPr lang="tr-TR" dirty="0"/>
          </a:p>
          <a:p>
            <a:pPr marL="36900" indent="0">
              <a:buNone/>
            </a:pPr>
            <a:r>
              <a:rPr lang="tr-TR" dirty="0"/>
              <a:t>Test adımları doğru sırada yazılmalıdır, aksi takdirde test adımları daha yavaş ilerleyebilir hatta bazen hatalı geri bildirimler üretebilir.</a:t>
            </a:r>
          </a:p>
          <a:p>
            <a:pPr marL="494100" indent="-457200">
              <a:buFont typeface="Wingdings 2" charset="2"/>
              <a:buAutoNum type="arabicPeriod"/>
            </a:pPr>
            <a:endParaRPr lang="tr-TR" dirty="0"/>
          </a:p>
          <a:p>
            <a:pPr marL="36900" indent="0">
              <a:buNone/>
            </a:pPr>
            <a:endParaRPr lang="tr-TR" dirty="0"/>
          </a:p>
          <a:p>
            <a:pPr marL="36900" indent="0">
              <a:buNone/>
            </a:pPr>
            <a:endParaRPr lang="tr-TR" dirty="0"/>
          </a:p>
          <a:p>
            <a:pPr marL="494100" indent="-457200">
              <a:buAutoNum type="arabicPeriod"/>
            </a:pPr>
            <a:endParaRPr lang="tr-TR" dirty="0"/>
          </a:p>
          <a:p>
            <a:pPr marL="36900" indent="0">
              <a:buNone/>
            </a:pPr>
            <a:endParaRPr lang="tr-TR" dirty="0"/>
          </a:p>
          <a:p>
            <a:pPr marL="36900" indent="0">
              <a:buNone/>
            </a:pPr>
            <a:endParaRPr lang="tr-TR" dirty="0"/>
          </a:p>
        </p:txBody>
      </p:sp>
    </p:spTree>
    <p:extLst>
      <p:ext uri="{BB962C8B-B14F-4D97-AF65-F5344CB8AC3E}">
        <p14:creationId xmlns:p14="http://schemas.microsoft.com/office/powerpoint/2010/main" val="10726382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8C7E7D5-7942-4B2A-82D2-2677B8F78196}"/>
              </a:ext>
            </a:extLst>
          </p:cNvPr>
          <p:cNvSpPr>
            <a:spLocks noGrp="1"/>
          </p:cNvSpPr>
          <p:nvPr>
            <p:ph idx="1"/>
          </p:nvPr>
        </p:nvSpPr>
        <p:spPr>
          <a:xfrm>
            <a:off x="913795" y="1090863"/>
            <a:ext cx="10353762" cy="4700337"/>
          </a:xfrm>
        </p:spPr>
        <p:txBody>
          <a:bodyPr/>
          <a:lstStyle/>
          <a:p>
            <a:pPr marL="36900" indent="0">
              <a:buNone/>
            </a:pPr>
            <a:r>
              <a:rPr lang="tr-TR" dirty="0"/>
              <a:t>Genel olarak şu adımlar izlenir:</a:t>
            </a:r>
          </a:p>
          <a:p>
            <a:pPr marL="494100" indent="-457200">
              <a:buAutoNum type="arabicPeriod"/>
            </a:pPr>
            <a:endParaRPr lang="tr-TR" dirty="0"/>
          </a:p>
          <a:p>
            <a:pPr marL="494100" indent="-457200">
              <a:buAutoNum type="arabicPeriod"/>
            </a:pPr>
            <a:r>
              <a:rPr lang="tr-TR" dirty="0"/>
              <a:t>Case grupları için duru ve net bir başlık kullanılmalı.</a:t>
            </a:r>
          </a:p>
          <a:p>
            <a:pPr marL="494100" indent="-457200">
              <a:buFont typeface="Wingdings 2" charset="2"/>
              <a:buAutoNum type="arabicPeriod"/>
            </a:pPr>
            <a:r>
              <a:rPr lang="tr-TR" dirty="0"/>
              <a:t>Aynı şekilde </a:t>
            </a:r>
            <a:r>
              <a:rPr lang="tr-TR" dirty="0" err="1"/>
              <a:t>case</a:t>
            </a:r>
            <a:r>
              <a:rPr lang="tr-TR" dirty="0"/>
              <a:t> grupları için bir açıklama verilmeli.</a:t>
            </a:r>
          </a:p>
          <a:p>
            <a:pPr marL="494100" indent="-457200">
              <a:buFont typeface="Wingdings 2" charset="2"/>
              <a:buAutoNum type="arabicPeriod"/>
            </a:pPr>
            <a:r>
              <a:rPr lang="tr-TR" dirty="0"/>
              <a:t>Adımlar için ek olarak varsayım ve ön koşul durumları belirtilebilir.</a:t>
            </a:r>
          </a:p>
          <a:p>
            <a:pPr marL="494100" indent="-457200">
              <a:buFont typeface="Wingdings 2" charset="2"/>
              <a:buAutoNum type="arabicPeriod"/>
            </a:pPr>
            <a:r>
              <a:rPr lang="tr-TR" dirty="0"/>
              <a:t>En önemli kısım olarak; her bir adım kısa, basit ve net bir şekilde yazılmalı.</a:t>
            </a:r>
          </a:p>
          <a:p>
            <a:pPr marL="494100" indent="-457200">
              <a:buFont typeface="Wingdings 2" charset="2"/>
              <a:buAutoNum type="arabicPeriod"/>
            </a:pPr>
            <a:r>
              <a:rPr lang="tr-TR" dirty="0"/>
              <a:t>Her bir adım sonrası uygulamanın davranışı için beklenen bir sonuç eklenmeli.</a:t>
            </a:r>
          </a:p>
          <a:p>
            <a:pPr marL="494100" indent="-457200">
              <a:buFont typeface="Wingdings 2" charset="2"/>
              <a:buAutoNum type="arabicPeriod"/>
            </a:pPr>
            <a:r>
              <a:rPr lang="tr-TR" dirty="0"/>
              <a:t>Test edenin sonucu ifade edebileceği </a:t>
            </a:r>
            <a:r>
              <a:rPr lang="tr-TR" dirty="0" err="1"/>
              <a:t>pass</a:t>
            </a:r>
            <a:r>
              <a:rPr lang="tr-TR" dirty="0"/>
              <a:t>, fail seçenekleri yanında bir de yorum bırakabileceği bir alan bırakılmalı.</a:t>
            </a:r>
          </a:p>
          <a:p>
            <a:pPr marL="494100" indent="-457200">
              <a:buFont typeface="Wingdings 2" charset="2"/>
              <a:buAutoNum type="arabicPeriod"/>
            </a:pPr>
            <a:r>
              <a:rPr lang="tr-TR" dirty="0"/>
              <a:t>Tekrar kullanılabilir bir şekilde yazılması uzun ömürlülük ve ilerisi için zaman kazandıracağından önemlidir.</a:t>
            </a:r>
          </a:p>
        </p:txBody>
      </p:sp>
    </p:spTree>
    <p:extLst>
      <p:ext uri="{BB962C8B-B14F-4D97-AF65-F5344CB8AC3E}">
        <p14:creationId xmlns:p14="http://schemas.microsoft.com/office/powerpoint/2010/main" val="23244731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CA14E6EC-F6A3-4429-A31C-9246BAD19484}"/>
              </a:ext>
            </a:extLst>
          </p:cNvPr>
          <p:cNvSpPr>
            <a:spLocks noGrp="1"/>
          </p:cNvSpPr>
          <p:nvPr>
            <p:ph type="title"/>
          </p:nvPr>
        </p:nvSpPr>
        <p:spPr/>
        <p:txBody>
          <a:bodyPr/>
          <a:lstStyle/>
          <a:p>
            <a:r>
              <a:rPr lang="tr-TR" dirty="0"/>
              <a:t>Örnek Bir Test Case</a:t>
            </a:r>
          </a:p>
        </p:txBody>
      </p:sp>
      <p:sp>
        <p:nvSpPr>
          <p:cNvPr id="3" name="İçerik Yer Tutucusu 2">
            <a:extLst>
              <a:ext uri="{FF2B5EF4-FFF2-40B4-BE49-F238E27FC236}">
                <a16:creationId xmlns:a16="http://schemas.microsoft.com/office/drawing/2014/main" id="{EFDBB1E9-E739-4E30-A1C0-39A9F947A404}"/>
              </a:ext>
            </a:extLst>
          </p:cNvPr>
          <p:cNvSpPr>
            <a:spLocks noGrp="1"/>
          </p:cNvSpPr>
          <p:nvPr>
            <p:ph idx="1"/>
          </p:nvPr>
        </p:nvSpPr>
        <p:spPr/>
        <p:txBody>
          <a:bodyPr>
            <a:normAutofit fontScale="92500" lnSpcReduction="20000"/>
          </a:bodyPr>
          <a:lstStyle/>
          <a:p>
            <a:pPr marL="36900" indent="0">
              <a:buNone/>
            </a:pPr>
            <a:r>
              <a:rPr lang="tr-TR" dirty="0"/>
              <a:t>Başlık: Giriş ekranı</a:t>
            </a:r>
          </a:p>
          <a:p>
            <a:pPr marL="36900" indent="0">
              <a:buNone/>
            </a:pPr>
            <a:r>
              <a:rPr lang="tr-TR" dirty="0"/>
              <a:t>Açıklama: Kullanıcı başarıyla hesabına giriş yapar.</a:t>
            </a:r>
          </a:p>
          <a:p>
            <a:pPr marL="36900" indent="0">
              <a:buNone/>
            </a:pPr>
            <a:r>
              <a:rPr lang="tr-TR" dirty="0"/>
              <a:t>Önkoşul: Kullanıcı daha öncesinde kayıt işlemini başarıyla gerçekleştirmiştir.</a:t>
            </a:r>
          </a:p>
          <a:p>
            <a:pPr marL="36900" indent="0">
              <a:buNone/>
            </a:pPr>
            <a:r>
              <a:rPr lang="tr-TR" dirty="0"/>
              <a:t>Varsayım: Kullanıcı desteklenen bir tarayıcı kullanıyordur.</a:t>
            </a:r>
          </a:p>
          <a:p>
            <a:pPr marL="36900" indent="0">
              <a:buNone/>
            </a:pPr>
            <a:r>
              <a:rPr lang="tr-TR" dirty="0"/>
              <a:t>Adımlar</a:t>
            </a:r>
          </a:p>
          <a:p>
            <a:pPr marL="494100" indent="-457200">
              <a:buAutoNum type="arabicPeriod"/>
            </a:pPr>
            <a:r>
              <a:rPr lang="tr-TR" dirty="0"/>
              <a:t>Giriş ekranı başarıyla görüntülenir.</a:t>
            </a:r>
          </a:p>
          <a:p>
            <a:pPr marL="494100" indent="-457200">
              <a:buAutoNum type="arabicPeriod"/>
            </a:pPr>
            <a:r>
              <a:rPr lang="tr-TR" dirty="0"/>
              <a:t>Kayıtlı kullanıcı, kullanıcı adını, kullanıcı adı için ayrılan bölüme girer ve </a:t>
            </a:r>
            <a:r>
              <a:rPr lang="tr-TR" dirty="0" err="1"/>
              <a:t>next</a:t>
            </a:r>
            <a:r>
              <a:rPr lang="tr-TR" dirty="0"/>
              <a:t> butonuna tıklar.</a:t>
            </a:r>
          </a:p>
          <a:p>
            <a:pPr marL="494100" indent="-457200">
              <a:buAutoNum type="arabicPeriod"/>
            </a:pPr>
            <a:r>
              <a:rPr lang="tr-TR" dirty="0"/>
              <a:t>Kayıtlı kullanıcı, şifresini, kullanıcı şifresi için ayrılan bölüme girer ve </a:t>
            </a:r>
            <a:r>
              <a:rPr lang="tr-TR" dirty="0" err="1"/>
              <a:t>next</a:t>
            </a:r>
            <a:r>
              <a:rPr lang="tr-TR" dirty="0"/>
              <a:t> butonuna tıklar.</a:t>
            </a:r>
          </a:p>
          <a:p>
            <a:pPr marL="494100" indent="-457200">
              <a:buAutoNum type="arabicPeriod"/>
            </a:pPr>
            <a:r>
              <a:rPr lang="tr-TR" dirty="0"/>
              <a:t>Kayıtlı kullanıcı gördüğü numaraları </a:t>
            </a:r>
            <a:r>
              <a:rPr lang="tr-TR" dirty="0" err="1"/>
              <a:t>captcha</a:t>
            </a:r>
            <a:r>
              <a:rPr lang="tr-TR" dirty="0"/>
              <a:t> için ayrılan bölüme girer ve </a:t>
            </a:r>
            <a:r>
              <a:rPr lang="tr-TR" dirty="0" err="1"/>
              <a:t>sign</a:t>
            </a:r>
            <a:r>
              <a:rPr lang="tr-TR" dirty="0"/>
              <a:t>-in butonuna tıklar.</a:t>
            </a:r>
          </a:p>
          <a:p>
            <a:pPr marL="36900" indent="0">
              <a:buNone/>
            </a:pPr>
            <a:r>
              <a:rPr lang="tr-TR" dirty="0"/>
              <a:t>Beklenen sonuç: ‘’Giriş işlemi başarılı’’ mesajı ile birlikte kullanıcı, profil ekranına ulaşır.</a:t>
            </a:r>
          </a:p>
          <a:p>
            <a:pPr marL="494100" indent="-457200">
              <a:buAutoNum type="arabicPeriod"/>
            </a:pPr>
            <a:endParaRPr lang="tr-TR" dirty="0"/>
          </a:p>
          <a:p>
            <a:pPr marL="36900" indent="0">
              <a:buNone/>
            </a:pPr>
            <a:endParaRPr lang="tr-TR" dirty="0"/>
          </a:p>
        </p:txBody>
      </p:sp>
    </p:spTree>
    <p:extLst>
      <p:ext uri="{BB962C8B-B14F-4D97-AF65-F5344CB8AC3E}">
        <p14:creationId xmlns:p14="http://schemas.microsoft.com/office/powerpoint/2010/main" val="30518314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02A182D-2E7D-4F7A-9B78-8D5A051C6833}"/>
              </a:ext>
            </a:extLst>
          </p:cNvPr>
          <p:cNvSpPr>
            <a:spLocks noGrp="1"/>
          </p:cNvSpPr>
          <p:nvPr>
            <p:ph type="title"/>
          </p:nvPr>
        </p:nvSpPr>
        <p:spPr/>
        <p:txBody>
          <a:bodyPr/>
          <a:lstStyle/>
          <a:p>
            <a:r>
              <a:rPr lang="tr-TR" dirty="0"/>
              <a:t>Test Ortamının Kurulması</a:t>
            </a:r>
          </a:p>
        </p:txBody>
      </p:sp>
      <p:sp>
        <p:nvSpPr>
          <p:cNvPr id="3" name="İçerik Yer Tutucusu 2">
            <a:extLst>
              <a:ext uri="{FF2B5EF4-FFF2-40B4-BE49-F238E27FC236}">
                <a16:creationId xmlns:a16="http://schemas.microsoft.com/office/drawing/2014/main" id="{9E6F768D-7DF6-4324-8E9E-360470C08966}"/>
              </a:ext>
            </a:extLst>
          </p:cNvPr>
          <p:cNvSpPr>
            <a:spLocks noGrp="1"/>
          </p:cNvSpPr>
          <p:nvPr>
            <p:ph idx="1"/>
          </p:nvPr>
        </p:nvSpPr>
        <p:spPr/>
        <p:txBody>
          <a:bodyPr>
            <a:normAutofit fontScale="85000" lnSpcReduction="20000"/>
          </a:bodyPr>
          <a:lstStyle/>
          <a:p>
            <a:pPr marL="36900" indent="0">
              <a:buNone/>
            </a:pPr>
            <a:r>
              <a:rPr lang="tr-TR" dirty="0"/>
              <a:t>Tüm test işleminin başından sonuna hızlı ve güvenli biçimde tamamlanması için gerekli donanımların ve </a:t>
            </a:r>
            <a:r>
              <a:rPr lang="tr-TR" dirty="0" err="1"/>
              <a:t>tester’ların</a:t>
            </a:r>
            <a:r>
              <a:rPr lang="tr-TR" dirty="0"/>
              <a:t> hazırlandığı bir süreçtir.</a:t>
            </a:r>
          </a:p>
          <a:p>
            <a:pPr marL="36900" indent="0">
              <a:buNone/>
            </a:pPr>
            <a:endParaRPr lang="tr-TR" dirty="0"/>
          </a:p>
          <a:p>
            <a:pPr marL="36900" indent="0">
              <a:buNone/>
            </a:pPr>
            <a:r>
              <a:rPr lang="tr-TR" dirty="0"/>
              <a:t>Bu sürece şöyle bir örnek de eklemek mümkün:</a:t>
            </a:r>
          </a:p>
          <a:p>
            <a:pPr marL="36900" indent="0">
              <a:buNone/>
            </a:pPr>
            <a:endParaRPr lang="tr-TR" dirty="0"/>
          </a:p>
          <a:p>
            <a:pPr marL="36900" indent="0">
              <a:buNone/>
            </a:pPr>
            <a:r>
              <a:rPr lang="tr-TR" dirty="0"/>
              <a:t>Örneğin kullanıcılar tarafından test edilmesi istenen bazı </a:t>
            </a:r>
            <a:r>
              <a:rPr lang="tr-TR" dirty="0" err="1"/>
              <a:t>caseler</a:t>
            </a:r>
            <a:r>
              <a:rPr lang="tr-TR" dirty="0"/>
              <a:t> hazırlandı, bu durumda kullanıcıların kendi cihazlarında bu testi sağlamaları için gerekli yazılımlar dağıtılmalı ya da sunucu üzerinde gerçekleştirilebilecek bir test olduğunu varsayarsak bu durumda da kullanıcıların sunucuya erişimini sağlayacak bir platform veya </a:t>
            </a:r>
            <a:r>
              <a:rPr lang="tr-TR" dirty="0" err="1"/>
              <a:t>arayüz</a:t>
            </a:r>
            <a:r>
              <a:rPr lang="tr-TR" dirty="0"/>
              <a:t> sağlanmalı.</a:t>
            </a:r>
          </a:p>
          <a:p>
            <a:pPr marL="36900" indent="0">
              <a:buNone/>
            </a:pPr>
            <a:endParaRPr lang="tr-TR" dirty="0"/>
          </a:p>
          <a:p>
            <a:pPr marL="36900" indent="0">
              <a:buNone/>
            </a:pPr>
            <a:r>
              <a:rPr lang="tr-TR" dirty="0"/>
              <a:t>Not: Sunucu üzerinden kullanıcılar tarafından yapılacak bir test </a:t>
            </a:r>
            <a:r>
              <a:rPr lang="tr-TR" dirty="0" err="1"/>
              <a:t>case</a:t>
            </a:r>
            <a:r>
              <a:rPr lang="tr-TR" dirty="0"/>
              <a:t>, zaman ve işgücü bakımından oldukça yararlı olacağından, kullanıcıların, sunucu üzerinden sanal cihazların yanı sıra gerçek cihazlarla da bağlantı kurup denemeler yapabileceği bir proje iyi bir fikir; olabilir ancak bu noktada güvenlik açısından güçlü bir altyapıya ihtiyaç duyulabilir. (((Zaten varmış bu notu sil.)))</a:t>
            </a:r>
          </a:p>
        </p:txBody>
      </p:sp>
    </p:spTree>
    <p:extLst>
      <p:ext uri="{BB962C8B-B14F-4D97-AF65-F5344CB8AC3E}">
        <p14:creationId xmlns:p14="http://schemas.microsoft.com/office/powerpoint/2010/main" val="36504649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5A53691-290F-4C8C-95AB-331BC0000263}"/>
              </a:ext>
            </a:extLst>
          </p:cNvPr>
          <p:cNvSpPr>
            <a:spLocks noGrp="1"/>
          </p:cNvSpPr>
          <p:nvPr>
            <p:ph type="title"/>
          </p:nvPr>
        </p:nvSpPr>
        <p:spPr>
          <a:xfrm>
            <a:off x="919119" y="2943775"/>
            <a:ext cx="10353762" cy="970450"/>
          </a:xfrm>
        </p:spPr>
        <p:txBody>
          <a:bodyPr>
            <a:normAutofit fontScale="90000"/>
          </a:bodyPr>
          <a:lstStyle/>
          <a:p>
            <a:r>
              <a:rPr lang="tr-TR" dirty="0"/>
              <a:t>RE-TEST VE REGRESYON</a:t>
            </a:r>
            <a:br>
              <a:rPr lang="tr-TR" dirty="0"/>
            </a:br>
            <a:r>
              <a:rPr lang="tr-TR" dirty="0"/>
              <a:t>TESTLERININ YAPILMASI</a:t>
            </a:r>
          </a:p>
        </p:txBody>
      </p:sp>
    </p:spTree>
    <p:extLst>
      <p:ext uri="{BB962C8B-B14F-4D97-AF65-F5344CB8AC3E}">
        <p14:creationId xmlns:p14="http://schemas.microsoft.com/office/powerpoint/2010/main" val="22072646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çerik Yer Tutucusu 4">
            <a:extLst>
              <a:ext uri="{FF2B5EF4-FFF2-40B4-BE49-F238E27FC236}">
                <a16:creationId xmlns:a16="http://schemas.microsoft.com/office/drawing/2014/main" id="{F4F6F11E-E2DD-484B-BA74-77ACBFC9103E}"/>
              </a:ext>
            </a:extLst>
          </p:cNvPr>
          <p:cNvSpPr>
            <a:spLocks noGrp="1"/>
          </p:cNvSpPr>
          <p:nvPr>
            <p:ph idx="1"/>
          </p:nvPr>
        </p:nvSpPr>
        <p:spPr/>
        <p:txBody>
          <a:bodyPr/>
          <a:lstStyle/>
          <a:p>
            <a:pPr marL="36900" indent="0">
              <a:buNone/>
            </a:pPr>
            <a:r>
              <a:rPr lang="tr-TR" dirty="0"/>
              <a:t>Farklarına, benzerliklerine, ne zaman ne amaçla yapıldığına daha önce değinmiştik.</a:t>
            </a:r>
          </a:p>
          <a:p>
            <a:pPr marL="36900" indent="0">
              <a:buNone/>
            </a:pPr>
            <a:endParaRPr lang="tr-TR" dirty="0"/>
          </a:p>
          <a:p>
            <a:pPr marL="36900" indent="0">
              <a:buNone/>
            </a:pPr>
            <a:r>
              <a:rPr lang="tr-TR" dirty="0"/>
              <a:t>Bu testler, test aşamasında kullanılan araçlara ve testin nasıl yapılacağına göre otomatik veya </a:t>
            </a:r>
            <a:r>
              <a:rPr lang="tr-TR" dirty="0" err="1"/>
              <a:t>manual</a:t>
            </a:r>
            <a:r>
              <a:rPr lang="tr-TR" dirty="0"/>
              <a:t> olarak gerçekleştirilebilir. Ancak yaygın olarak otomatik olarak yapılıyor ki bunun en büyük sebebi test adımlarının, fazladan araç kullanımını gerektirecek kadar karmaşık olmaması ve sık sık değiştirilmemesidir.</a:t>
            </a:r>
          </a:p>
          <a:p>
            <a:endParaRPr lang="tr-TR" dirty="0"/>
          </a:p>
        </p:txBody>
      </p:sp>
    </p:spTree>
    <p:extLst>
      <p:ext uri="{BB962C8B-B14F-4D97-AF65-F5344CB8AC3E}">
        <p14:creationId xmlns:p14="http://schemas.microsoft.com/office/powerpoint/2010/main" val="40375365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5A868E8-294E-4381-A169-2C006E97FED2}"/>
              </a:ext>
            </a:extLst>
          </p:cNvPr>
          <p:cNvSpPr>
            <a:spLocks noGrp="1"/>
          </p:cNvSpPr>
          <p:nvPr>
            <p:ph type="title"/>
          </p:nvPr>
        </p:nvSpPr>
        <p:spPr>
          <a:xfrm>
            <a:off x="913795" y="609600"/>
            <a:ext cx="6273067" cy="970450"/>
          </a:xfrm>
        </p:spPr>
        <p:txBody>
          <a:bodyPr/>
          <a:lstStyle/>
          <a:p>
            <a:r>
              <a:rPr lang="tr-TR" dirty="0"/>
              <a:t>Test Tipleri ve Teknikleri</a:t>
            </a:r>
          </a:p>
        </p:txBody>
      </p:sp>
      <p:sp>
        <p:nvSpPr>
          <p:cNvPr id="3" name="İçerik Yer Tutucusu 2">
            <a:extLst>
              <a:ext uri="{FF2B5EF4-FFF2-40B4-BE49-F238E27FC236}">
                <a16:creationId xmlns:a16="http://schemas.microsoft.com/office/drawing/2014/main" id="{3D61AEA0-6E2A-4CAD-9E66-4405FA4274FF}"/>
              </a:ext>
            </a:extLst>
          </p:cNvPr>
          <p:cNvSpPr>
            <a:spLocks noGrp="1"/>
          </p:cNvSpPr>
          <p:nvPr>
            <p:ph idx="1"/>
          </p:nvPr>
        </p:nvSpPr>
        <p:spPr>
          <a:xfrm>
            <a:off x="913795" y="1732449"/>
            <a:ext cx="5182205" cy="4058751"/>
          </a:xfrm>
        </p:spPr>
        <p:txBody>
          <a:bodyPr/>
          <a:lstStyle/>
          <a:p>
            <a:pPr marL="36900" indent="0">
              <a:buNone/>
            </a:pPr>
            <a:r>
              <a:rPr lang="tr-TR" dirty="0" err="1"/>
              <a:t>Types</a:t>
            </a:r>
            <a:endParaRPr lang="tr-TR" dirty="0"/>
          </a:p>
          <a:p>
            <a:pPr marL="36900" indent="0">
              <a:buNone/>
            </a:pPr>
            <a:endParaRPr lang="tr-TR" dirty="0"/>
          </a:p>
          <a:p>
            <a:r>
              <a:rPr lang="tr-TR" dirty="0" err="1"/>
              <a:t>Unit</a:t>
            </a:r>
            <a:r>
              <a:rPr lang="tr-TR" dirty="0"/>
              <a:t> </a:t>
            </a:r>
            <a:r>
              <a:rPr lang="tr-TR" dirty="0" err="1"/>
              <a:t>Regression</a:t>
            </a:r>
            <a:endParaRPr lang="tr-TR" dirty="0"/>
          </a:p>
          <a:p>
            <a:r>
              <a:rPr lang="tr-TR" dirty="0" err="1"/>
              <a:t>Partial</a:t>
            </a:r>
            <a:r>
              <a:rPr lang="tr-TR" dirty="0"/>
              <a:t> </a:t>
            </a:r>
            <a:r>
              <a:rPr lang="tr-TR" dirty="0" err="1"/>
              <a:t>Regression</a:t>
            </a:r>
            <a:endParaRPr lang="tr-TR" dirty="0"/>
          </a:p>
          <a:p>
            <a:r>
              <a:rPr lang="tr-TR" dirty="0"/>
              <a:t>Complete </a:t>
            </a:r>
            <a:r>
              <a:rPr lang="tr-TR" dirty="0" err="1"/>
              <a:t>regression</a:t>
            </a:r>
            <a:endParaRPr lang="tr-TR" dirty="0"/>
          </a:p>
        </p:txBody>
      </p:sp>
      <p:sp>
        <p:nvSpPr>
          <p:cNvPr id="4" name="İçerik Yer Tutucusu 2">
            <a:extLst>
              <a:ext uri="{FF2B5EF4-FFF2-40B4-BE49-F238E27FC236}">
                <a16:creationId xmlns:a16="http://schemas.microsoft.com/office/drawing/2014/main" id="{7CAEC1E9-3551-4EC7-88DC-C13AB594969E}"/>
              </a:ext>
            </a:extLst>
          </p:cNvPr>
          <p:cNvSpPr txBox="1">
            <a:spLocks/>
          </p:cNvSpPr>
          <p:nvPr/>
        </p:nvSpPr>
        <p:spPr>
          <a:xfrm>
            <a:off x="6085352" y="1732449"/>
            <a:ext cx="5182205"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tr-TR" dirty="0" err="1"/>
              <a:t>Techniques</a:t>
            </a:r>
            <a:endParaRPr lang="tr-TR" dirty="0"/>
          </a:p>
          <a:p>
            <a:pPr marL="36900" indent="0">
              <a:buFont typeface="Wingdings 2" charset="2"/>
              <a:buNone/>
            </a:pPr>
            <a:endParaRPr lang="tr-TR" dirty="0"/>
          </a:p>
          <a:p>
            <a:r>
              <a:rPr lang="tr-TR" dirty="0" err="1"/>
              <a:t>Retest</a:t>
            </a:r>
            <a:r>
              <a:rPr lang="tr-TR" dirty="0"/>
              <a:t> </a:t>
            </a:r>
            <a:r>
              <a:rPr lang="tr-TR" dirty="0" err="1"/>
              <a:t>all</a:t>
            </a:r>
            <a:endParaRPr lang="tr-TR" dirty="0"/>
          </a:p>
          <a:p>
            <a:r>
              <a:rPr lang="tr-TR" dirty="0" err="1"/>
              <a:t>Regression</a:t>
            </a:r>
            <a:r>
              <a:rPr lang="tr-TR" dirty="0"/>
              <a:t> Test </a:t>
            </a:r>
            <a:r>
              <a:rPr lang="tr-TR" dirty="0" err="1"/>
              <a:t>Selection</a:t>
            </a:r>
            <a:endParaRPr lang="tr-TR" dirty="0"/>
          </a:p>
          <a:p>
            <a:r>
              <a:rPr lang="tr-TR" dirty="0"/>
              <a:t>Test Case </a:t>
            </a:r>
            <a:r>
              <a:rPr lang="tr-TR" dirty="0" err="1"/>
              <a:t>Prioritization</a:t>
            </a:r>
            <a:endParaRPr lang="tr-TR" dirty="0"/>
          </a:p>
          <a:p>
            <a:r>
              <a:rPr lang="tr-TR" dirty="0" err="1"/>
              <a:t>Hybrid</a:t>
            </a:r>
            <a:endParaRPr lang="tr-TR" dirty="0"/>
          </a:p>
        </p:txBody>
      </p:sp>
    </p:spTree>
    <p:extLst>
      <p:ext uri="{BB962C8B-B14F-4D97-AF65-F5344CB8AC3E}">
        <p14:creationId xmlns:p14="http://schemas.microsoft.com/office/powerpoint/2010/main" val="2159908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0DD4774-F203-4505-8349-1DAF2667743E}"/>
              </a:ext>
            </a:extLst>
          </p:cNvPr>
          <p:cNvSpPr>
            <a:spLocks noGrp="1"/>
          </p:cNvSpPr>
          <p:nvPr>
            <p:ph type="title"/>
          </p:nvPr>
        </p:nvSpPr>
        <p:spPr/>
        <p:txBody>
          <a:bodyPr>
            <a:normAutofit/>
          </a:bodyPr>
          <a:lstStyle/>
          <a:p>
            <a:r>
              <a:rPr lang="tr-TR" dirty="0"/>
              <a:t>SYSTEM TESTING</a:t>
            </a:r>
          </a:p>
        </p:txBody>
      </p:sp>
      <p:sp>
        <p:nvSpPr>
          <p:cNvPr id="3" name="İçerik Yer Tutucusu 2">
            <a:extLst>
              <a:ext uri="{FF2B5EF4-FFF2-40B4-BE49-F238E27FC236}">
                <a16:creationId xmlns:a16="http://schemas.microsoft.com/office/drawing/2014/main" id="{489F23FD-2FB4-4EB5-AF16-03B3677F81DA}"/>
              </a:ext>
            </a:extLst>
          </p:cNvPr>
          <p:cNvSpPr>
            <a:spLocks noGrp="1"/>
          </p:cNvSpPr>
          <p:nvPr>
            <p:ph idx="1"/>
          </p:nvPr>
        </p:nvSpPr>
        <p:spPr>
          <a:xfrm>
            <a:off x="1800000" y="1620000"/>
            <a:ext cx="9000000" cy="4058751"/>
          </a:xfrm>
        </p:spPr>
        <p:txBody>
          <a:bodyPr/>
          <a:lstStyle/>
          <a:p>
            <a:pPr marL="36900" indent="0">
              <a:buNone/>
            </a:pPr>
            <a:r>
              <a:rPr lang="en-US" dirty="0" err="1"/>
              <a:t>Yazılımın</a:t>
            </a:r>
            <a:r>
              <a:rPr lang="en-US" dirty="0"/>
              <a:t> </a:t>
            </a:r>
            <a:r>
              <a:rPr lang="en-US" dirty="0" err="1"/>
              <a:t>geliştirilmesinden</a:t>
            </a:r>
            <a:r>
              <a:rPr lang="en-US" dirty="0"/>
              <a:t> </a:t>
            </a:r>
            <a:r>
              <a:rPr lang="en-US" dirty="0" err="1"/>
              <a:t>sonra</a:t>
            </a:r>
            <a:r>
              <a:rPr lang="en-US" dirty="0"/>
              <a:t> </a:t>
            </a:r>
            <a:r>
              <a:rPr lang="en-US" dirty="0" err="1"/>
              <a:t>sistemle</a:t>
            </a:r>
            <a:r>
              <a:rPr lang="en-US" dirty="0"/>
              <a:t> </a:t>
            </a:r>
            <a:r>
              <a:rPr lang="en-US" dirty="0" err="1"/>
              <a:t>olan</a:t>
            </a:r>
            <a:r>
              <a:rPr lang="en-US" dirty="0"/>
              <a:t> </a:t>
            </a:r>
            <a:r>
              <a:rPr lang="en-US" dirty="0" err="1"/>
              <a:t>uyumunu</a:t>
            </a:r>
            <a:r>
              <a:rPr lang="en-US" dirty="0"/>
              <a:t> </a:t>
            </a:r>
            <a:r>
              <a:rPr lang="en-US" dirty="0" err="1"/>
              <a:t>incelemek</a:t>
            </a:r>
            <a:r>
              <a:rPr lang="en-US" dirty="0"/>
              <a:t> </a:t>
            </a:r>
            <a:r>
              <a:rPr lang="en-US" dirty="0" err="1"/>
              <a:t>adına</a:t>
            </a:r>
            <a:r>
              <a:rPr lang="en-US" dirty="0"/>
              <a:t> </a:t>
            </a:r>
            <a:r>
              <a:rPr lang="en-US" dirty="0" err="1"/>
              <a:t>yapılan</a:t>
            </a:r>
            <a:r>
              <a:rPr lang="en-US" dirty="0"/>
              <a:t> test </a:t>
            </a:r>
            <a:r>
              <a:rPr lang="en-US" dirty="0" err="1"/>
              <a:t>adımıdır</a:t>
            </a:r>
            <a:r>
              <a:rPr lang="en-US" dirty="0"/>
              <a:t>. </a:t>
            </a:r>
            <a:r>
              <a:rPr lang="en-US" dirty="0" err="1"/>
              <a:t>Birim</a:t>
            </a:r>
            <a:r>
              <a:rPr lang="en-US" dirty="0"/>
              <a:t> </a:t>
            </a:r>
            <a:r>
              <a:rPr lang="en-US" dirty="0" err="1"/>
              <a:t>ve</a:t>
            </a:r>
            <a:r>
              <a:rPr lang="en-US" dirty="0"/>
              <a:t> </a:t>
            </a:r>
            <a:r>
              <a:rPr lang="en-US" dirty="0" err="1"/>
              <a:t>entegrasyon</a:t>
            </a:r>
            <a:r>
              <a:rPr lang="en-US" dirty="0"/>
              <a:t> test </a:t>
            </a:r>
            <a:r>
              <a:rPr lang="en-US" dirty="0" err="1"/>
              <a:t>adımlarının</a:t>
            </a:r>
            <a:r>
              <a:rPr lang="en-US" dirty="0"/>
              <a:t> </a:t>
            </a:r>
            <a:r>
              <a:rPr lang="en-US" dirty="0" err="1"/>
              <a:t>ardından</a:t>
            </a:r>
            <a:r>
              <a:rPr lang="en-US" dirty="0"/>
              <a:t> </a:t>
            </a:r>
            <a:r>
              <a:rPr lang="en-US" dirty="0" err="1"/>
              <a:t>yapılır</a:t>
            </a:r>
            <a:r>
              <a:rPr lang="en-US" dirty="0"/>
              <a:t>.</a:t>
            </a:r>
            <a:r>
              <a:rPr lang="tr-TR" dirty="0"/>
              <a:t> </a:t>
            </a:r>
          </a:p>
          <a:p>
            <a:pPr marL="36900" indent="0">
              <a:buNone/>
            </a:pPr>
            <a:endParaRPr lang="tr-TR" dirty="0"/>
          </a:p>
          <a:p>
            <a:pPr marL="36900" indent="0">
              <a:buNone/>
            </a:pPr>
            <a:r>
              <a:rPr lang="en-US" dirty="0" err="1"/>
              <a:t>Kısaca</a:t>
            </a:r>
            <a:r>
              <a:rPr lang="en-US" dirty="0"/>
              <a:t> </a:t>
            </a:r>
            <a:r>
              <a:rPr lang="en-US" dirty="0" err="1"/>
              <a:t>yazılımın</a:t>
            </a:r>
            <a:r>
              <a:rPr lang="en-US" dirty="0"/>
              <a:t> </a:t>
            </a:r>
            <a:r>
              <a:rPr lang="tr-TR" dirty="0"/>
              <a:t>tüm</a:t>
            </a:r>
            <a:r>
              <a:rPr lang="en-US" dirty="0"/>
              <a:t> </a:t>
            </a:r>
            <a:r>
              <a:rPr lang="tr-TR" dirty="0"/>
              <a:t>bileşenlerinin birlikteliğini</a:t>
            </a:r>
            <a:r>
              <a:rPr lang="en-US" dirty="0"/>
              <a:t> </a:t>
            </a:r>
            <a:r>
              <a:rPr lang="en-US" dirty="0" err="1"/>
              <a:t>inceler</a:t>
            </a:r>
            <a:r>
              <a:rPr lang="en-US" dirty="0"/>
              <a:t> </a:t>
            </a:r>
            <a:r>
              <a:rPr lang="en-US" dirty="0" err="1"/>
              <a:t>diyebiliriz</a:t>
            </a:r>
            <a:r>
              <a:rPr lang="en-US" dirty="0"/>
              <a:t>.</a:t>
            </a:r>
            <a:r>
              <a:rPr lang="tr-TR" dirty="0"/>
              <a:t> </a:t>
            </a:r>
          </a:p>
          <a:p>
            <a:pPr marL="36900" indent="0">
              <a:buNone/>
            </a:pPr>
            <a:endParaRPr lang="tr-TR" dirty="0"/>
          </a:p>
          <a:p>
            <a:pPr marL="36900" indent="0">
              <a:buNone/>
            </a:pPr>
            <a:endParaRPr lang="tr-TR" dirty="0"/>
          </a:p>
          <a:p>
            <a:pPr marL="36900" indent="0">
              <a:buNone/>
            </a:pPr>
            <a:endParaRPr lang="en-US" dirty="0"/>
          </a:p>
          <a:p>
            <a:pPr marL="36900" indent="0">
              <a:buNone/>
            </a:pPr>
            <a:endParaRPr lang="tr-TR" dirty="0"/>
          </a:p>
        </p:txBody>
      </p:sp>
    </p:spTree>
    <p:extLst>
      <p:ext uri="{BB962C8B-B14F-4D97-AF65-F5344CB8AC3E}">
        <p14:creationId xmlns:p14="http://schemas.microsoft.com/office/powerpoint/2010/main" val="4542706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CD825D1D-63FB-4429-84ED-53903D58F4BB}"/>
              </a:ext>
            </a:extLst>
          </p:cNvPr>
          <p:cNvSpPr>
            <a:spLocks noGrp="1"/>
          </p:cNvSpPr>
          <p:nvPr>
            <p:ph type="title"/>
          </p:nvPr>
        </p:nvSpPr>
        <p:spPr/>
        <p:txBody>
          <a:bodyPr/>
          <a:lstStyle/>
          <a:p>
            <a:r>
              <a:rPr lang="tr-TR" dirty="0" err="1"/>
              <a:t>Unit</a:t>
            </a:r>
            <a:r>
              <a:rPr lang="tr-TR" dirty="0"/>
              <a:t> </a:t>
            </a:r>
            <a:r>
              <a:rPr lang="tr-TR" dirty="0" err="1"/>
              <a:t>Regression</a:t>
            </a:r>
            <a:endParaRPr lang="tr-TR" dirty="0"/>
          </a:p>
        </p:txBody>
      </p:sp>
      <p:sp>
        <p:nvSpPr>
          <p:cNvPr id="3" name="İçerik Yer Tutucusu 2">
            <a:extLst>
              <a:ext uri="{FF2B5EF4-FFF2-40B4-BE49-F238E27FC236}">
                <a16:creationId xmlns:a16="http://schemas.microsoft.com/office/drawing/2014/main" id="{F3DF0E24-A0A1-43A7-9484-117F1917B9F6}"/>
              </a:ext>
            </a:extLst>
          </p:cNvPr>
          <p:cNvSpPr>
            <a:spLocks noGrp="1"/>
          </p:cNvSpPr>
          <p:nvPr>
            <p:ph idx="1"/>
          </p:nvPr>
        </p:nvSpPr>
        <p:spPr/>
        <p:txBody>
          <a:bodyPr/>
          <a:lstStyle/>
          <a:p>
            <a:pPr marL="36900" indent="0">
              <a:buNone/>
            </a:pPr>
            <a:r>
              <a:rPr lang="tr-TR" dirty="0"/>
              <a:t>Birim test aşamasında her bir birimin bağımsız olarak tek tek test edilmesidir.</a:t>
            </a:r>
          </a:p>
          <a:p>
            <a:pPr marL="36900" indent="0">
              <a:buNone/>
            </a:pPr>
            <a:endParaRPr lang="tr-TR" dirty="0"/>
          </a:p>
          <a:p>
            <a:pPr marL="36900" indent="0">
              <a:buNone/>
            </a:pPr>
            <a:r>
              <a:rPr lang="tr-TR" dirty="0"/>
              <a:t>İzolasyon ortamında, yani kodların birbirinden bağımsız olarak testi gerçekleştirildiğinden herhangi bir dış etken tarafından tutarsızlık yaratılmamış olur.</a:t>
            </a:r>
          </a:p>
        </p:txBody>
      </p:sp>
    </p:spTree>
    <p:extLst>
      <p:ext uri="{BB962C8B-B14F-4D97-AF65-F5344CB8AC3E}">
        <p14:creationId xmlns:p14="http://schemas.microsoft.com/office/powerpoint/2010/main" val="19081127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CEC9410-5DE7-4D10-9811-F69E144A713B}"/>
              </a:ext>
            </a:extLst>
          </p:cNvPr>
          <p:cNvSpPr>
            <a:spLocks noGrp="1"/>
          </p:cNvSpPr>
          <p:nvPr>
            <p:ph type="title"/>
          </p:nvPr>
        </p:nvSpPr>
        <p:spPr/>
        <p:txBody>
          <a:bodyPr/>
          <a:lstStyle/>
          <a:p>
            <a:r>
              <a:rPr lang="tr-TR" dirty="0" err="1"/>
              <a:t>Partial</a:t>
            </a:r>
            <a:r>
              <a:rPr lang="tr-TR" dirty="0"/>
              <a:t> </a:t>
            </a:r>
            <a:r>
              <a:rPr lang="tr-TR" dirty="0" err="1"/>
              <a:t>Regression</a:t>
            </a:r>
            <a:endParaRPr lang="tr-TR" dirty="0"/>
          </a:p>
        </p:txBody>
      </p:sp>
      <p:sp>
        <p:nvSpPr>
          <p:cNvPr id="3" name="İçerik Yer Tutucusu 2">
            <a:extLst>
              <a:ext uri="{FF2B5EF4-FFF2-40B4-BE49-F238E27FC236}">
                <a16:creationId xmlns:a16="http://schemas.microsoft.com/office/drawing/2014/main" id="{60B7A5E8-23C5-48CF-BC18-FA141EC2D464}"/>
              </a:ext>
            </a:extLst>
          </p:cNvPr>
          <p:cNvSpPr>
            <a:spLocks noGrp="1"/>
          </p:cNvSpPr>
          <p:nvPr>
            <p:ph idx="1"/>
          </p:nvPr>
        </p:nvSpPr>
        <p:spPr/>
        <p:txBody>
          <a:bodyPr/>
          <a:lstStyle/>
          <a:p>
            <a:pPr marL="36900" indent="0">
              <a:buNone/>
            </a:pPr>
            <a:r>
              <a:rPr lang="tr-TR" dirty="0">
                <a:effectLst/>
              </a:rPr>
              <a:t>Kısmi regresyon, koddaki değişiklikler yalnızca o kodda yapıldığı halde bile çalıştığını doğrulamak için yapılır ve bu birim, değiştirilmemiş veya önceden var olan kodla tümleşiktir.</a:t>
            </a:r>
          </a:p>
          <a:p>
            <a:pPr marL="36900" indent="0">
              <a:buNone/>
            </a:pPr>
            <a:endParaRPr lang="tr-TR" dirty="0">
              <a:effectLst/>
            </a:endParaRPr>
          </a:p>
          <a:p>
            <a:pPr marL="36900" indent="0">
              <a:buNone/>
            </a:pPr>
            <a:r>
              <a:rPr lang="tr-TR" dirty="0"/>
              <a:t>Regresyon testleri sırasında bağımlı değişken ve bağımsız değişkenler arasındaki ilişkiyi kontrol etmek istersiniz ancak bunu aynı anda yalnızca bir model üzerinde bir değişken için yaparsınız. Bunun yerine kısmi regresyon ile farklı modeller (birimler, modüller vb.) üzerinde aynı değişkenin davranışını değerlendirebilmek mümkündür.</a:t>
            </a:r>
          </a:p>
        </p:txBody>
      </p:sp>
    </p:spTree>
    <p:extLst>
      <p:ext uri="{BB962C8B-B14F-4D97-AF65-F5344CB8AC3E}">
        <p14:creationId xmlns:p14="http://schemas.microsoft.com/office/powerpoint/2010/main" val="18307985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64BF6B1-2794-4A66-A892-A7E3D1C72989}"/>
              </a:ext>
            </a:extLst>
          </p:cNvPr>
          <p:cNvSpPr>
            <a:spLocks noGrp="1"/>
          </p:cNvSpPr>
          <p:nvPr>
            <p:ph type="title"/>
          </p:nvPr>
        </p:nvSpPr>
        <p:spPr/>
        <p:txBody>
          <a:bodyPr/>
          <a:lstStyle/>
          <a:p>
            <a:r>
              <a:rPr lang="tr-TR" dirty="0"/>
              <a:t>Complete </a:t>
            </a:r>
            <a:r>
              <a:rPr lang="tr-TR" dirty="0" err="1"/>
              <a:t>Regression</a:t>
            </a:r>
            <a:endParaRPr lang="tr-TR" dirty="0"/>
          </a:p>
        </p:txBody>
      </p:sp>
      <p:sp>
        <p:nvSpPr>
          <p:cNvPr id="3" name="İçerik Yer Tutucusu 2">
            <a:extLst>
              <a:ext uri="{FF2B5EF4-FFF2-40B4-BE49-F238E27FC236}">
                <a16:creationId xmlns:a16="http://schemas.microsoft.com/office/drawing/2014/main" id="{42AE99D9-E8D6-4B8B-A7DE-48390BABF9C4}"/>
              </a:ext>
            </a:extLst>
          </p:cNvPr>
          <p:cNvSpPr>
            <a:spLocks noGrp="1"/>
          </p:cNvSpPr>
          <p:nvPr>
            <p:ph idx="1"/>
          </p:nvPr>
        </p:nvSpPr>
        <p:spPr/>
        <p:txBody>
          <a:bodyPr/>
          <a:lstStyle/>
          <a:p>
            <a:pPr marL="36900" indent="0">
              <a:buNone/>
            </a:pPr>
            <a:r>
              <a:rPr lang="tr-TR" dirty="0"/>
              <a:t>Kod üzerinde yapılan değişiklikler sonucunda herhangi bir başka modüldeki belirsiz değişikliklerin de göz önünde bulundurularak yapıldığı ve bu değişikliğin ürünün bütünü üzerindeki etkileri test edilir.</a:t>
            </a:r>
          </a:p>
        </p:txBody>
      </p:sp>
    </p:spTree>
    <p:extLst>
      <p:ext uri="{BB962C8B-B14F-4D97-AF65-F5344CB8AC3E}">
        <p14:creationId xmlns:p14="http://schemas.microsoft.com/office/powerpoint/2010/main" val="2019915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C3A94B6-1D0E-4E30-A21C-E2FE3051D454}"/>
              </a:ext>
            </a:extLst>
          </p:cNvPr>
          <p:cNvSpPr>
            <a:spLocks noGrp="1"/>
          </p:cNvSpPr>
          <p:nvPr>
            <p:ph idx="1"/>
          </p:nvPr>
        </p:nvSpPr>
        <p:spPr>
          <a:xfrm>
            <a:off x="913795" y="994611"/>
            <a:ext cx="10353762" cy="4796589"/>
          </a:xfrm>
        </p:spPr>
        <p:txBody>
          <a:bodyPr/>
          <a:lstStyle/>
          <a:p>
            <a:pPr marL="36900" indent="0">
              <a:buNone/>
            </a:pPr>
            <a:r>
              <a:rPr lang="tr-TR" dirty="0"/>
              <a:t>Yapılan regresyon testlerinin yeterliliği, ürüne eklenen yeni özelliklerin miktarı ve boyutları bazında değerlendirilir. Bu noktada testi yapacak olan ekip tarafından ayrıca bir regresyon test süreci planı yapmak bu konuda oldukça yardımcı olacaktır.</a:t>
            </a:r>
          </a:p>
          <a:p>
            <a:pPr marL="36900" indent="0">
              <a:buNone/>
            </a:pPr>
            <a:endParaRPr lang="tr-TR" dirty="0"/>
          </a:p>
          <a:p>
            <a:pPr marL="36900" indent="0">
              <a:buNone/>
            </a:pPr>
            <a:r>
              <a:rPr lang="tr-TR" dirty="0"/>
              <a:t>Seçilecek olan regresyon test tipi de bu plana sadık kalacak şekilde belirlenir.</a:t>
            </a:r>
          </a:p>
          <a:p>
            <a:pPr marL="36900" indent="0">
              <a:buNone/>
            </a:pPr>
            <a:endParaRPr lang="tr-TR" dirty="0"/>
          </a:p>
          <a:p>
            <a:pPr marL="494100" indent="-457200">
              <a:buAutoNum type="arabicPeriod"/>
            </a:pPr>
            <a:r>
              <a:rPr lang="tr-TR" dirty="0"/>
              <a:t>Temel olarak bir regresyon testinde ilk olarak ürünün daha önceki versiyonları için uygulanan testler uygulanır. </a:t>
            </a:r>
          </a:p>
          <a:p>
            <a:pPr marL="494100" indent="-457200">
              <a:buFont typeface="Wingdings 2" charset="2"/>
              <a:buAutoNum type="arabicPeriod"/>
            </a:pPr>
            <a:r>
              <a:rPr lang="tr-TR" dirty="0"/>
              <a:t>Daha sonra ise yeni sürüm üzerinde, yeni test </a:t>
            </a:r>
            <a:r>
              <a:rPr lang="tr-TR" dirty="0" err="1"/>
              <a:t>case’ler</a:t>
            </a:r>
            <a:r>
              <a:rPr lang="tr-TR" dirty="0"/>
              <a:t> ile yapılan test sonuçları önceki sonuçlar ile karşılaştırılır.</a:t>
            </a:r>
          </a:p>
        </p:txBody>
      </p:sp>
    </p:spTree>
    <p:extLst>
      <p:ext uri="{BB962C8B-B14F-4D97-AF65-F5344CB8AC3E}">
        <p14:creationId xmlns:p14="http://schemas.microsoft.com/office/powerpoint/2010/main" val="11138199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3CD37BD-83CB-43B3-A002-4C190F92BB15}"/>
              </a:ext>
            </a:extLst>
          </p:cNvPr>
          <p:cNvSpPr>
            <a:spLocks noGrp="1"/>
          </p:cNvSpPr>
          <p:nvPr>
            <p:ph type="title"/>
          </p:nvPr>
        </p:nvSpPr>
        <p:spPr/>
        <p:txBody>
          <a:bodyPr/>
          <a:lstStyle/>
          <a:p>
            <a:r>
              <a:rPr lang="tr-TR" dirty="0"/>
              <a:t>Öneri</a:t>
            </a:r>
          </a:p>
        </p:txBody>
      </p:sp>
      <p:sp>
        <p:nvSpPr>
          <p:cNvPr id="3" name="İçerik Yer Tutucusu 2">
            <a:extLst>
              <a:ext uri="{FF2B5EF4-FFF2-40B4-BE49-F238E27FC236}">
                <a16:creationId xmlns:a16="http://schemas.microsoft.com/office/drawing/2014/main" id="{BA4D47BF-323E-4772-83FF-92E212ADB11D}"/>
              </a:ext>
            </a:extLst>
          </p:cNvPr>
          <p:cNvSpPr>
            <a:spLocks noGrp="1"/>
          </p:cNvSpPr>
          <p:nvPr>
            <p:ph idx="1"/>
          </p:nvPr>
        </p:nvSpPr>
        <p:spPr/>
        <p:txBody>
          <a:bodyPr/>
          <a:lstStyle/>
          <a:p>
            <a:pPr marL="36900" indent="0">
              <a:buNone/>
            </a:pPr>
            <a:r>
              <a:rPr lang="tr-TR" dirty="0"/>
              <a:t>Otomatik olarak tasarladığınız bir regresyon test sürecini her gün akşam çalıştırın, böylece herhangi bir regresyon yan etkisi, ertesi gün için fikir verici olacaktır. Bu şekilde karmaşık durumlarda kriz yönetimine girmek zorunda kalmak yerine erken aşamada belirlediğiniz eksiklikler üzerinde daha rahat bir çalışma ortamı yaratmış ve küçük kusurları gidererek salınım riskini azaltmış olursunuz.</a:t>
            </a:r>
          </a:p>
        </p:txBody>
      </p:sp>
    </p:spTree>
    <p:extLst>
      <p:ext uri="{BB962C8B-B14F-4D97-AF65-F5344CB8AC3E}">
        <p14:creationId xmlns:p14="http://schemas.microsoft.com/office/powerpoint/2010/main" val="2693019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4EA06B0-156A-4206-80EC-D8691460CD12}"/>
              </a:ext>
            </a:extLst>
          </p:cNvPr>
          <p:cNvSpPr>
            <a:spLocks noGrp="1"/>
          </p:cNvSpPr>
          <p:nvPr>
            <p:ph type="title"/>
          </p:nvPr>
        </p:nvSpPr>
        <p:spPr/>
        <p:txBody>
          <a:bodyPr/>
          <a:lstStyle/>
          <a:p>
            <a:r>
              <a:rPr lang="tr-TR" dirty="0"/>
              <a:t>Regresyon Teknikleri</a:t>
            </a:r>
          </a:p>
        </p:txBody>
      </p:sp>
      <p:pic>
        <p:nvPicPr>
          <p:cNvPr id="5" name="İçerik Yer Tutucusu 4">
            <a:extLst>
              <a:ext uri="{FF2B5EF4-FFF2-40B4-BE49-F238E27FC236}">
                <a16:creationId xmlns:a16="http://schemas.microsoft.com/office/drawing/2014/main" id="{9A382A89-B394-4229-AADF-1180E1424F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8184" y="2057706"/>
            <a:ext cx="11295631" cy="305180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4989501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C7407C28-62B7-48AE-9316-43234075399A}"/>
              </a:ext>
            </a:extLst>
          </p:cNvPr>
          <p:cNvSpPr>
            <a:spLocks noGrp="1"/>
          </p:cNvSpPr>
          <p:nvPr>
            <p:ph type="title"/>
          </p:nvPr>
        </p:nvSpPr>
        <p:spPr/>
        <p:txBody>
          <a:bodyPr/>
          <a:lstStyle/>
          <a:p>
            <a:r>
              <a:rPr lang="tr-TR" dirty="0"/>
              <a:t>Re-test </a:t>
            </a:r>
            <a:r>
              <a:rPr lang="tr-TR" dirty="0" err="1"/>
              <a:t>All</a:t>
            </a:r>
            <a:endParaRPr lang="tr-TR" dirty="0"/>
          </a:p>
        </p:txBody>
      </p:sp>
      <p:sp>
        <p:nvSpPr>
          <p:cNvPr id="3" name="İçerik Yer Tutucusu 2">
            <a:extLst>
              <a:ext uri="{FF2B5EF4-FFF2-40B4-BE49-F238E27FC236}">
                <a16:creationId xmlns:a16="http://schemas.microsoft.com/office/drawing/2014/main" id="{E6861F93-0A06-4347-AC55-C4F5A7955D35}"/>
              </a:ext>
            </a:extLst>
          </p:cNvPr>
          <p:cNvSpPr>
            <a:spLocks noGrp="1"/>
          </p:cNvSpPr>
          <p:nvPr>
            <p:ph idx="1"/>
          </p:nvPr>
        </p:nvSpPr>
        <p:spPr/>
        <p:txBody>
          <a:bodyPr/>
          <a:lstStyle/>
          <a:p>
            <a:pPr marL="36900" indent="0">
              <a:buNone/>
            </a:pPr>
            <a:r>
              <a:rPr lang="tr-TR" dirty="0"/>
              <a:t>Adından anlaşıldığı üzere, koddaki değişiklik nedeniyle oluşabilecek bir hata olmadığından emin olmak için test </a:t>
            </a:r>
            <a:r>
              <a:rPr lang="tr-TR" dirty="0" err="1"/>
              <a:t>case’ler</a:t>
            </a:r>
            <a:r>
              <a:rPr lang="tr-TR" dirty="0"/>
              <a:t> üzerindeki her bir adım tek tek tekrar yürütülür. </a:t>
            </a:r>
          </a:p>
          <a:p>
            <a:pPr marL="36900" indent="0">
              <a:buNone/>
            </a:pPr>
            <a:endParaRPr lang="tr-TR" dirty="0"/>
          </a:p>
          <a:p>
            <a:pPr marL="36900" indent="0">
              <a:buNone/>
            </a:pPr>
            <a:r>
              <a:rPr lang="tr-TR" dirty="0"/>
              <a:t>Ancak bu, diğer tekniklerle karşılaştırıldığında daha fazla zaman ve kaynak gerektirdiğinden pahalı bir yöntemdir.</a:t>
            </a:r>
          </a:p>
        </p:txBody>
      </p:sp>
    </p:spTree>
    <p:extLst>
      <p:ext uri="{BB962C8B-B14F-4D97-AF65-F5344CB8AC3E}">
        <p14:creationId xmlns:p14="http://schemas.microsoft.com/office/powerpoint/2010/main" val="34643478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97D01BF-562C-41CC-B190-45275CB2C1BD}"/>
              </a:ext>
            </a:extLst>
          </p:cNvPr>
          <p:cNvSpPr>
            <a:spLocks noGrp="1"/>
          </p:cNvSpPr>
          <p:nvPr>
            <p:ph type="title"/>
          </p:nvPr>
        </p:nvSpPr>
        <p:spPr/>
        <p:txBody>
          <a:bodyPr/>
          <a:lstStyle/>
          <a:p>
            <a:r>
              <a:rPr lang="tr-TR" dirty="0" err="1"/>
              <a:t>Regression</a:t>
            </a:r>
            <a:r>
              <a:rPr lang="tr-TR" dirty="0"/>
              <a:t> Test </a:t>
            </a:r>
            <a:r>
              <a:rPr lang="tr-TR" dirty="0" err="1"/>
              <a:t>Selection</a:t>
            </a:r>
            <a:endParaRPr lang="tr-TR" dirty="0"/>
          </a:p>
        </p:txBody>
      </p:sp>
      <p:sp>
        <p:nvSpPr>
          <p:cNvPr id="3" name="İçerik Yer Tutucusu 2">
            <a:extLst>
              <a:ext uri="{FF2B5EF4-FFF2-40B4-BE49-F238E27FC236}">
                <a16:creationId xmlns:a16="http://schemas.microsoft.com/office/drawing/2014/main" id="{01E76905-D1BF-471C-ACCC-69C93CBA696A}"/>
              </a:ext>
            </a:extLst>
          </p:cNvPr>
          <p:cNvSpPr>
            <a:spLocks noGrp="1"/>
          </p:cNvSpPr>
          <p:nvPr>
            <p:ph idx="1"/>
          </p:nvPr>
        </p:nvSpPr>
        <p:spPr/>
        <p:txBody>
          <a:bodyPr/>
          <a:lstStyle/>
          <a:p>
            <a:pPr marL="36900" indent="0">
              <a:buNone/>
            </a:pPr>
            <a:r>
              <a:rPr lang="tr-TR" dirty="0"/>
              <a:t>Koddaki değişiklikler baz alınarak daha çok değişikliğin yapıldığı ve bu değişikliklerin etki edebileceği test adımlarını içeren </a:t>
            </a:r>
            <a:r>
              <a:rPr lang="tr-TR" dirty="0" err="1"/>
              <a:t>case’ler</a:t>
            </a:r>
            <a:r>
              <a:rPr lang="tr-TR" dirty="0"/>
              <a:t> seçilir.</a:t>
            </a:r>
          </a:p>
          <a:p>
            <a:pPr marL="36900" indent="0">
              <a:buNone/>
            </a:pPr>
            <a:r>
              <a:rPr lang="tr-TR" dirty="0"/>
              <a:t>Hızlı ve nispeten maliyetsiz  bir yöntemdir ancak seçilecek olan </a:t>
            </a:r>
            <a:r>
              <a:rPr lang="tr-TR" dirty="0" err="1"/>
              <a:t>case’ler</a:t>
            </a:r>
            <a:r>
              <a:rPr lang="tr-TR" dirty="0"/>
              <a:t>, testi yapan ekip tarafından bizzat, sezgisel bir yaklaşımla seçileceğinden, test ekibinin spesifik olarak bu test üzerinde yeterince tecrübeli olması önerilir aksi takdirde gerekli olan </a:t>
            </a:r>
            <a:r>
              <a:rPr lang="tr-TR" dirty="0" err="1"/>
              <a:t>case’ler</a:t>
            </a:r>
            <a:r>
              <a:rPr lang="tr-TR" dirty="0"/>
              <a:t> yürütülmeden test tamamlanabilir ve sonuçlar yeterince tutarlı olmayabilir.</a:t>
            </a:r>
          </a:p>
        </p:txBody>
      </p:sp>
    </p:spTree>
    <p:extLst>
      <p:ext uri="{BB962C8B-B14F-4D97-AF65-F5344CB8AC3E}">
        <p14:creationId xmlns:p14="http://schemas.microsoft.com/office/powerpoint/2010/main" val="25539413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EEE4EB3-9573-49C3-8AFB-194CC9DAEA01}"/>
              </a:ext>
            </a:extLst>
          </p:cNvPr>
          <p:cNvSpPr>
            <a:spLocks noGrp="1"/>
          </p:cNvSpPr>
          <p:nvPr>
            <p:ph type="title"/>
          </p:nvPr>
        </p:nvSpPr>
        <p:spPr/>
        <p:txBody>
          <a:bodyPr/>
          <a:lstStyle/>
          <a:p>
            <a:r>
              <a:rPr lang="tr-TR" dirty="0"/>
              <a:t>Test Case </a:t>
            </a:r>
            <a:r>
              <a:rPr lang="tr-TR" dirty="0" err="1"/>
              <a:t>Prioritization</a:t>
            </a:r>
            <a:endParaRPr lang="tr-TR" dirty="0"/>
          </a:p>
        </p:txBody>
      </p:sp>
      <p:sp>
        <p:nvSpPr>
          <p:cNvPr id="3" name="İçerik Yer Tutucusu 2">
            <a:extLst>
              <a:ext uri="{FF2B5EF4-FFF2-40B4-BE49-F238E27FC236}">
                <a16:creationId xmlns:a16="http://schemas.microsoft.com/office/drawing/2014/main" id="{FE867F2C-9D03-4B57-A8B4-026DBE70982E}"/>
              </a:ext>
            </a:extLst>
          </p:cNvPr>
          <p:cNvSpPr>
            <a:spLocks noGrp="1"/>
          </p:cNvSpPr>
          <p:nvPr>
            <p:ph idx="1"/>
          </p:nvPr>
        </p:nvSpPr>
        <p:spPr/>
        <p:txBody>
          <a:bodyPr/>
          <a:lstStyle/>
          <a:p>
            <a:pPr marL="36900" indent="0">
              <a:buNone/>
            </a:pPr>
            <a:r>
              <a:rPr lang="tr-TR" dirty="0"/>
              <a:t>Bu teknikte de amaç zamandan kazanmaktır.</a:t>
            </a:r>
          </a:p>
          <a:p>
            <a:pPr marL="36900" indent="0">
              <a:buNone/>
            </a:pPr>
            <a:r>
              <a:rPr lang="tr-TR" dirty="0"/>
              <a:t>En kritik ve önemli olduğuna karar verilen </a:t>
            </a:r>
            <a:r>
              <a:rPr lang="tr-TR" dirty="0" err="1"/>
              <a:t>case’ler</a:t>
            </a:r>
            <a:r>
              <a:rPr lang="tr-TR" dirty="0"/>
              <a:t> diğerlerine göre daha önce ve ayrıntılı test edilirler.</a:t>
            </a:r>
          </a:p>
        </p:txBody>
      </p:sp>
    </p:spTree>
    <p:extLst>
      <p:ext uri="{BB962C8B-B14F-4D97-AF65-F5344CB8AC3E}">
        <p14:creationId xmlns:p14="http://schemas.microsoft.com/office/powerpoint/2010/main" val="11441776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0F6EFD6-CB23-4187-AD24-78ED6540CDC0}"/>
              </a:ext>
            </a:extLst>
          </p:cNvPr>
          <p:cNvSpPr>
            <a:spLocks noGrp="1"/>
          </p:cNvSpPr>
          <p:nvPr>
            <p:ph type="title"/>
          </p:nvPr>
        </p:nvSpPr>
        <p:spPr/>
        <p:txBody>
          <a:bodyPr/>
          <a:lstStyle/>
          <a:p>
            <a:r>
              <a:rPr lang="tr-TR" dirty="0" err="1"/>
              <a:t>Hybrid</a:t>
            </a:r>
            <a:endParaRPr lang="tr-TR" dirty="0"/>
          </a:p>
        </p:txBody>
      </p:sp>
      <p:sp>
        <p:nvSpPr>
          <p:cNvPr id="3" name="İçerik Yer Tutucusu 2">
            <a:extLst>
              <a:ext uri="{FF2B5EF4-FFF2-40B4-BE49-F238E27FC236}">
                <a16:creationId xmlns:a16="http://schemas.microsoft.com/office/drawing/2014/main" id="{4ED80EAA-29D7-4EB7-A96B-136B9B981D65}"/>
              </a:ext>
            </a:extLst>
          </p:cNvPr>
          <p:cNvSpPr>
            <a:spLocks noGrp="1"/>
          </p:cNvSpPr>
          <p:nvPr>
            <p:ph idx="1"/>
          </p:nvPr>
        </p:nvSpPr>
        <p:spPr/>
        <p:txBody>
          <a:bodyPr/>
          <a:lstStyle/>
          <a:p>
            <a:pPr marL="36900" indent="0">
              <a:buNone/>
            </a:pPr>
            <a:r>
              <a:rPr lang="tr-TR" dirty="0"/>
              <a:t>Bahsedilen 2. ve 3. tekniğin bir arada kullanımı anlamına gelen bu teknikte test eden, seçtiği bazı </a:t>
            </a:r>
            <a:r>
              <a:rPr lang="tr-TR" dirty="0" err="1"/>
              <a:t>case’leri</a:t>
            </a:r>
            <a:r>
              <a:rPr lang="tr-TR" dirty="0"/>
              <a:t> sıralar ve yalnızca bu </a:t>
            </a:r>
            <a:r>
              <a:rPr lang="tr-TR" dirty="0" err="1"/>
              <a:t>case’ler</a:t>
            </a:r>
            <a:r>
              <a:rPr lang="tr-TR" dirty="0"/>
              <a:t> üzerinde testi tamamlar.</a:t>
            </a:r>
          </a:p>
          <a:p>
            <a:pPr marL="36900" indent="0">
              <a:buNone/>
            </a:pPr>
            <a:endParaRPr lang="tr-TR" dirty="0"/>
          </a:p>
          <a:p>
            <a:pPr marL="36900" indent="0">
              <a:buNone/>
            </a:pPr>
            <a:r>
              <a:rPr lang="tr-TR" dirty="0"/>
              <a:t>Maliyet ve hız anlamında en başarılı tekniktir ancak risklidir.</a:t>
            </a:r>
          </a:p>
        </p:txBody>
      </p:sp>
    </p:spTree>
    <p:extLst>
      <p:ext uri="{BB962C8B-B14F-4D97-AF65-F5344CB8AC3E}">
        <p14:creationId xmlns:p14="http://schemas.microsoft.com/office/powerpoint/2010/main" val="4136186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12F1834-8BC2-4A35-B516-906C9C61E591}"/>
              </a:ext>
            </a:extLst>
          </p:cNvPr>
          <p:cNvSpPr>
            <a:spLocks noGrp="1"/>
          </p:cNvSpPr>
          <p:nvPr>
            <p:ph idx="1"/>
          </p:nvPr>
        </p:nvSpPr>
        <p:spPr>
          <a:xfrm>
            <a:off x="913795" y="878889"/>
            <a:ext cx="10353762" cy="5117650"/>
          </a:xfrm>
        </p:spPr>
        <p:txBody>
          <a:bodyPr>
            <a:normAutofit/>
          </a:bodyPr>
          <a:lstStyle/>
          <a:p>
            <a:pPr marL="36900" indent="0">
              <a:buNone/>
            </a:pPr>
            <a:endParaRPr lang="tr-TR" dirty="0"/>
          </a:p>
          <a:p>
            <a:pPr marL="36900" indent="0">
              <a:buNone/>
            </a:pPr>
            <a:endParaRPr lang="tr-TR" dirty="0"/>
          </a:p>
          <a:p>
            <a:pPr marL="36900" indent="0">
              <a:buNone/>
            </a:pPr>
            <a:endParaRPr lang="tr-TR" dirty="0"/>
          </a:p>
          <a:p>
            <a:pPr marL="36900" indent="0">
              <a:buNone/>
            </a:pPr>
            <a:endParaRPr lang="tr-TR" dirty="0"/>
          </a:p>
          <a:p>
            <a:pPr marL="36900" indent="0">
              <a:buNone/>
            </a:pPr>
            <a:endParaRPr lang="tr-TR" dirty="0"/>
          </a:p>
          <a:p>
            <a:pPr marL="36900" indent="0">
              <a:buNone/>
            </a:pPr>
            <a:endParaRPr lang="tr-TR" dirty="0"/>
          </a:p>
          <a:p>
            <a:pPr marL="36900" indent="0">
              <a:buNone/>
            </a:pPr>
            <a:endParaRPr lang="tr-TR" dirty="0"/>
          </a:p>
          <a:p>
            <a:pPr marL="36900" indent="0">
              <a:buNone/>
            </a:pPr>
            <a:endParaRPr lang="tr-TR" dirty="0"/>
          </a:p>
          <a:p>
            <a:pPr marL="36900" indent="0">
              <a:buNone/>
            </a:pPr>
            <a:endParaRPr lang="tr-TR" dirty="0"/>
          </a:p>
          <a:p>
            <a:pPr marL="36900" indent="0">
              <a:buNone/>
            </a:pPr>
            <a:endParaRPr lang="tr-TR" dirty="0"/>
          </a:p>
          <a:p>
            <a:pPr marL="36900" indent="0">
              <a:buNone/>
            </a:pPr>
            <a:r>
              <a:rPr lang="tr-TR" dirty="0"/>
              <a:t>Bu 3 test aşamasını bir örnekle açıklamak için bir otomobil yapıyor olduğumuzu varsayalım. </a:t>
            </a:r>
          </a:p>
        </p:txBody>
      </p:sp>
      <p:pic>
        <p:nvPicPr>
          <p:cNvPr id="4" name="Resim 3">
            <a:extLst>
              <a:ext uri="{FF2B5EF4-FFF2-40B4-BE49-F238E27FC236}">
                <a16:creationId xmlns:a16="http://schemas.microsoft.com/office/drawing/2014/main" id="{2E881A32-B4EA-4DA1-A9A6-617CB37DFA06}"/>
              </a:ext>
            </a:extLst>
          </p:cNvPr>
          <p:cNvPicPr>
            <a:picLocks/>
          </p:cNvPicPr>
          <p:nvPr/>
        </p:nvPicPr>
        <p:blipFill rotWithShape="1">
          <a:blip r:embed="rId2">
            <a:extLst>
              <a:ext uri="{28A0092B-C50C-407E-A947-70E740481C1C}">
                <a14:useLocalDpi xmlns:a14="http://schemas.microsoft.com/office/drawing/2010/main" val="0"/>
              </a:ext>
            </a:extLst>
          </a:blip>
          <a:srcRect l="2812" t="1751" r="4506" b="51650"/>
          <a:stretch/>
        </p:blipFill>
        <p:spPr>
          <a:xfrm>
            <a:off x="3930676" y="1429330"/>
            <a:ext cx="4320000" cy="3420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716537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D3B7B17-9E90-4DA6-A3D9-5A7E00028606}"/>
              </a:ext>
            </a:extLst>
          </p:cNvPr>
          <p:cNvSpPr>
            <a:spLocks noGrp="1"/>
          </p:cNvSpPr>
          <p:nvPr>
            <p:ph type="title"/>
          </p:nvPr>
        </p:nvSpPr>
        <p:spPr>
          <a:xfrm>
            <a:off x="919118" y="537460"/>
            <a:ext cx="10353762" cy="970450"/>
          </a:xfrm>
        </p:spPr>
        <p:txBody>
          <a:bodyPr/>
          <a:lstStyle/>
          <a:p>
            <a:r>
              <a:rPr lang="tr-TR" dirty="0"/>
              <a:t>Bir Regresyon Testi Nasıl Yapılır?</a:t>
            </a:r>
          </a:p>
        </p:txBody>
      </p:sp>
      <p:sp>
        <p:nvSpPr>
          <p:cNvPr id="5" name="İçerik Yer Tutucusu 2">
            <a:extLst>
              <a:ext uri="{FF2B5EF4-FFF2-40B4-BE49-F238E27FC236}">
                <a16:creationId xmlns:a16="http://schemas.microsoft.com/office/drawing/2014/main" id="{32B0A60B-63DA-4413-AC5F-1CB1B58D36D5}"/>
              </a:ext>
            </a:extLst>
          </p:cNvPr>
          <p:cNvSpPr>
            <a:spLocks noGrp="1"/>
          </p:cNvSpPr>
          <p:nvPr>
            <p:ph idx="1"/>
          </p:nvPr>
        </p:nvSpPr>
        <p:spPr>
          <a:xfrm>
            <a:off x="919162" y="1700415"/>
            <a:ext cx="10353675" cy="4283290"/>
          </a:xfrm>
        </p:spPr>
        <p:txBody>
          <a:bodyPr>
            <a:normAutofit fontScale="92500" lnSpcReduction="10000"/>
          </a:bodyPr>
          <a:lstStyle/>
          <a:p>
            <a:pPr marL="36900" indent="0">
              <a:buNone/>
            </a:pPr>
            <a:r>
              <a:rPr lang="tr-TR" dirty="0"/>
              <a:t>Öncelikli olarak test edilmesi önerilen bazı durumlar şu şekilde örneklendirilebilir:</a:t>
            </a:r>
          </a:p>
          <a:p>
            <a:pPr marL="36900" indent="0">
              <a:buNone/>
            </a:pPr>
            <a:endParaRPr lang="tr-TR" dirty="0"/>
          </a:p>
          <a:p>
            <a:r>
              <a:rPr lang="tr-TR" dirty="0"/>
              <a:t>Sık kullanılan işlevler</a:t>
            </a:r>
          </a:p>
          <a:p>
            <a:r>
              <a:rPr lang="tr-TR" dirty="0"/>
              <a:t>Değişikliğin yapıldığı modüle ait test </a:t>
            </a:r>
            <a:r>
              <a:rPr lang="tr-TR" dirty="0" err="1"/>
              <a:t>case’ler</a:t>
            </a:r>
            <a:endParaRPr lang="tr-TR" dirty="0"/>
          </a:p>
          <a:p>
            <a:r>
              <a:rPr lang="tr-TR" dirty="0"/>
              <a:t>Karmaşık test </a:t>
            </a:r>
            <a:r>
              <a:rPr lang="tr-TR" dirty="0" err="1"/>
              <a:t>case’ler</a:t>
            </a:r>
            <a:r>
              <a:rPr lang="tr-TR" dirty="0"/>
              <a:t> (Otomatik olarak yapmak istiyorsak bu maddede bahsedilen </a:t>
            </a:r>
            <a:r>
              <a:rPr lang="tr-TR" dirty="0" err="1"/>
              <a:t>case’ler</a:t>
            </a:r>
            <a:r>
              <a:rPr lang="tr-TR" dirty="0"/>
              <a:t> </a:t>
            </a:r>
            <a:r>
              <a:rPr lang="tr-TR" dirty="0" err="1"/>
              <a:t>tester</a:t>
            </a:r>
            <a:r>
              <a:rPr lang="tr-TR" dirty="0"/>
              <a:t> tarafından kullanılması beklenen ek araçlar gerektirmemeli.)</a:t>
            </a:r>
          </a:p>
          <a:p>
            <a:r>
              <a:rPr lang="tr-TR" dirty="0"/>
              <a:t>Tüm ana bileşenleri içeren entegrasyon test </a:t>
            </a:r>
            <a:r>
              <a:rPr lang="tr-TR" dirty="0" err="1"/>
              <a:t>case’leri</a:t>
            </a:r>
            <a:endParaRPr lang="tr-TR" dirty="0"/>
          </a:p>
          <a:p>
            <a:r>
              <a:rPr lang="tr-TR" dirty="0"/>
              <a:t>Temel işlev ve özellikler için test </a:t>
            </a:r>
            <a:r>
              <a:rPr lang="tr-TR" dirty="0" err="1"/>
              <a:t>case’ler</a:t>
            </a:r>
            <a:endParaRPr lang="tr-TR" dirty="0"/>
          </a:p>
          <a:p>
            <a:r>
              <a:rPr lang="tr-TR" dirty="0"/>
              <a:t>Öncelik 1 ve öncelik 2 </a:t>
            </a:r>
            <a:r>
              <a:rPr lang="tr-TR" dirty="0" err="1"/>
              <a:t>case’leri</a:t>
            </a:r>
            <a:r>
              <a:rPr lang="tr-TR" dirty="0"/>
              <a:t> (Her zaman asıl önceliğe sahip olan ve gerektiğinde öncelik atanan test </a:t>
            </a:r>
            <a:r>
              <a:rPr lang="tr-TR" dirty="0" err="1"/>
              <a:t>case’leri</a:t>
            </a:r>
            <a:r>
              <a:rPr lang="tr-TR" dirty="0"/>
              <a:t>)</a:t>
            </a:r>
          </a:p>
          <a:p>
            <a:r>
              <a:rPr lang="tr-TR" dirty="0"/>
              <a:t>Tüm zamanlarda veya son zamanlarda sıklıkla başarısız olan test </a:t>
            </a:r>
            <a:r>
              <a:rPr lang="tr-TR" dirty="0" err="1"/>
              <a:t>case’ler</a:t>
            </a:r>
            <a:endParaRPr lang="tr-TR" dirty="0"/>
          </a:p>
          <a:p>
            <a:endParaRPr lang="tr-TR" dirty="0"/>
          </a:p>
        </p:txBody>
      </p:sp>
    </p:spTree>
    <p:extLst>
      <p:ext uri="{BB962C8B-B14F-4D97-AF65-F5344CB8AC3E}">
        <p14:creationId xmlns:p14="http://schemas.microsoft.com/office/powerpoint/2010/main" val="27128113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F1015EE-EA75-459B-92A7-8019C4606E65}"/>
              </a:ext>
            </a:extLst>
          </p:cNvPr>
          <p:cNvSpPr>
            <a:spLocks noGrp="1"/>
          </p:cNvSpPr>
          <p:nvPr>
            <p:ph idx="1"/>
          </p:nvPr>
        </p:nvSpPr>
        <p:spPr>
          <a:xfrm>
            <a:off x="913795" y="1058779"/>
            <a:ext cx="10353762" cy="4732422"/>
          </a:xfrm>
        </p:spPr>
        <p:txBody>
          <a:bodyPr/>
          <a:lstStyle/>
          <a:p>
            <a:pPr marL="494100" indent="-457200">
              <a:buAutoNum type="arabicPeriod"/>
            </a:pPr>
            <a:r>
              <a:rPr lang="tr-TR" dirty="0"/>
              <a:t>Regresyon testi için uygun bir test paketi hazırlanır. (Plan)</a:t>
            </a:r>
          </a:p>
          <a:p>
            <a:pPr marL="494100" indent="-457200">
              <a:buAutoNum type="arabicPeriod"/>
            </a:pPr>
            <a:r>
              <a:rPr lang="tr-TR" dirty="0"/>
              <a:t>Tüm test </a:t>
            </a:r>
            <a:r>
              <a:rPr lang="tr-TR" dirty="0" err="1"/>
              <a:t>case’ler</a:t>
            </a:r>
            <a:r>
              <a:rPr lang="tr-TR" dirty="0"/>
              <a:t> otomatikleştirilebilecek şekilde yazılır. (</a:t>
            </a:r>
            <a:r>
              <a:rPr lang="tr-TR" dirty="0" err="1"/>
              <a:t>Automate</a:t>
            </a:r>
            <a:r>
              <a:rPr lang="tr-TR" dirty="0"/>
              <a:t>)</a:t>
            </a:r>
          </a:p>
          <a:p>
            <a:pPr marL="494100" indent="-457200">
              <a:buAutoNum type="arabicPeriod"/>
            </a:pPr>
            <a:r>
              <a:rPr lang="tr-TR" dirty="0"/>
              <a:t>Tüm </a:t>
            </a:r>
            <a:r>
              <a:rPr lang="tr-TR" dirty="0" err="1"/>
              <a:t>case’ler</a:t>
            </a:r>
            <a:r>
              <a:rPr lang="tr-TR" dirty="0"/>
              <a:t> her uygulamadan sonra yorumlanıp güncellenir. (Testin test edilmesi)</a:t>
            </a:r>
          </a:p>
          <a:p>
            <a:pPr marL="494100" indent="-457200">
              <a:buAutoNum type="arabicPeriod"/>
            </a:pPr>
            <a:r>
              <a:rPr lang="tr-TR" dirty="0"/>
              <a:t>Kodda yapılan değişiklikler sonucunda tüm </a:t>
            </a:r>
            <a:r>
              <a:rPr lang="tr-TR" dirty="0" err="1"/>
              <a:t>case’ler</a:t>
            </a:r>
            <a:r>
              <a:rPr lang="tr-TR" dirty="0"/>
              <a:t> tekrar incelenip güncellenir. (Update)</a:t>
            </a:r>
          </a:p>
          <a:p>
            <a:pPr marL="494100" indent="-457200">
              <a:buAutoNum type="arabicPeriod"/>
            </a:pPr>
            <a:r>
              <a:rPr lang="tr-TR" dirty="0"/>
              <a:t>Testin sonunda başarılı/başarısız ve belki de küçük notlar ile birlikte bir sonuç raporu oluşturulur. (Report)</a:t>
            </a:r>
          </a:p>
          <a:p>
            <a:pPr marL="494100" indent="-457200">
              <a:buAutoNum type="arabicPeriod"/>
            </a:pPr>
            <a:endParaRPr lang="tr-TR" dirty="0"/>
          </a:p>
          <a:p>
            <a:pPr marL="36900" indent="0">
              <a:buNone/>
            </a:pPr>
            <a:r>
              <a:rPr lang="tr-TR" dirty="0"/>
              <a:t>Not: Ek olarak tüm bu gidişatın geneline, sonradan hızlı bir göz atma imkanı elde etmek adına istatistikler halinde kayıt tutulabilir…</a:t>
            </a:r>
          </a:p>
          <a:p>
            <a:pPr marL="494100" indent="-457200">
              <a:buAutoNum type="arabicPeriod"/>
            </a:pPr>
            <a:endParaRPr lang="tr-TR" dirty="0"/>
          </a:p>
          <a:p>
            <a:pPr marL="494100" indent="-457200">
              <a:buAutoNum type="arabicPeriod"/>
            </a:pPr>
            <a:endParaRPr lang="tr-TR" dirty="0"/>
          </a:p>
        </p:txBody>
      </p:sp>
    </p:spTree>
    <p:extLst>
      <p:ext uri="{BB962C8B-B14F-4D97-AF65-F5344CB8AC3E}">
        <p14:creationId xmlns:p14="http://schemas.microsoft.com/office/powerpoint/2010/main" val="5491644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C75918E5-29E7-4EE7-BDD8-38B2F9B355DF}"/>
              </a:ext>
            </a:extLst>
          </p:cNvPr>
          <p:cNvSpPr>
            <a:spLocks noGrp="1"/>
          </p:cNvSpPr>
          <p:nvPr>
            <p:ph type="title"/>
          </p:nvPr>
        </p:nvSpPr>
        <p:spPr/>
        <p:txBody>
          <a:bodyPr/>
          <a:lstStyle/>
          <a:p>
            <a:r>
              <a:rPr lang="tr-TR" dirty="0"/>
              <a:t>Örnek</a:t>
            </a:r>
          </a:p>
        </p:txBody>
      </p:sp>
      <p:sp>
        <p:nvSpPr>
          <p:cNvPr id="3" name="İçerik Yer Tutucusu 2">
            <a:extLst>
              <a:ext uri="{FF2B5EF4-FFF2-40B4-BE49-F238E27FC236}">
                <a16:creationId xmlns:a16="http://schemas.microsoft.com/office/drawing/2014/main" id="{7AD7DCA6-1C59-4D9D-8898-3A13E3261A94}"/>
              </a:ext>
            </a:extLst>
          </p:cNvPr>
          <p:cNvSpPr>
            <a:spLocks noGrp="1"/>
          </p:cNvSpPr>
          <p:nvPr>
            <p:ph idx="1"/>
          </p:nvPr>
        </p:nvSpPr>
        <p:spPr>
          <a:xfrm>
            <a:off x="913796" y="1732449"/>
            <a:ext cx="3420000" cy="4058751"/>
          </a:xfrm>
        </p:spPr>
        <p:txBody>
          <a:bodyPr>
            <a:normAutofit/>
          </a:bodyPr>
          <a:lstStyle/>
          <a:p>
            <a:pPr marL="36900" indent="0">
              <a:buNone/>
            </a:pPr>
            <a:r>
              <a:rPr lang="tr-TR" dirty="0" err="1"/>
              <a:t>Release</a:t>
            </a:r>
            <a:r>
              <a:rPr lang="tr-TR" dirty="0"/>
              <a:t> 1 </a:t>
            </a:r>
            <a:r>
              <a:rPr lang="tr-TR" dirty="0" err="1"/>
              <a:t>statistics</a:t>
            </a:r>
            <a:r>
              <a:rPr lang="tr-TR" dirty="0"/>
              <a:t>:</a:t>
            </a:r>
          </a:p>
          <a:p>
            <a:pPr marL="36900" indent="0">
              <a:buNone/>
            </a:pPr>
            <a:endParaRPr lang="tr-TR" dirty="0"/>
          </a:p>
          <a:p>
            <a:pPr marL="36900" indent="0">
              <a:buNone/>
            </a:pPr>
            <a:r>
              <a:rPr lang="tr-TR" dirty="0"/>
              <a:t>Uygulama ismi: ABC</a:t>
            </a:r>
          </a:p>
          <a:p>
            <a:pPr marL="36900" indent="0">
              <a:buNone/>
            </a:pPr>
            <a:r>
              <a:rPr lang="tr-TR" dirty="0"/>
              <a:t>Versiyon: 1</a:t>
            </a:r>
          </a:p>
          <a:p>
            <a:pPr marL="36900" indent="0">
              <a:buNone/>
            </a:pPr>
            <a:r>
              <a:rPr lang="tr-TR" dirty="0"/>
              <a:t>Gereklilikler: 10</a:t>
            </a:r>
          </a:p>
          <a:p>
            <a:pPr marL="36900" indent="0">
              <a:buNone/>
            </a:pPr>
            <a:r>
              <a:rPr lang="tr-TR" dirty="0"/>
              <a:t>Test sayısı: 100</a:t>
            </a:r>
          </a:p>
          <a:p>
            <a:pPr marL="36900" indent="0">
              <a:buNone/>
            </a:pPr>
            <a:r>
              <a:rPr lang="tr-TR" dirty="0"/>
              <a:t>Geliştirme süresi (gün): 5</a:t>
            </a:r>
          </a:p>
          <a:p>
            <a:pPr marL="36900" indent="0">
              <a:buNone/>
            </a:pPr>
            <a:r>
              <a:rPr lang="tr-TR" dirty="0"/>
              <a:t>Test süresi (gün): 5</a:t>
            </a:r>
          </a:p>
          <a:p>
            <a:pPr marL="36900" indent="0">
              <a:buNone/>
            </a:pPr>
            <a:r>
              <a:rPr lang="tr-TR" dirty="0"/>
              <a:t>Test eden sayısı: 3</a:t>
            </a:r>
          </a:p>
        </p:txBody>
      </p:sp>
      <p:sp>
        <p:nvSpPr>
          <p:cNvPr id="4" name="İçerik Yer Tutucusu 2">
            <a:extLst>
              <a:ext uri="{FF2B5EF4-FFF2-40B4-BE49-F238E27FC236}">
                <a16:creationId xmlns:a16="http://schemas.microsoft.com/office/drawing/2014/main" id="{082E3487-0CEE-4B62-99B0-5BD026E0B470}"/>
              </a:ext>
            </a:extLst>
          </p:cNvPr>
          <p:cNvSpPr txBox="1">
            <a:spLocks/>
          </p:cNvSpPr>
          <p:nvPr/>
        </p:nvSpPr>
        <p:spPr>
          <a:xfrm>
            <a:off x="4458698" y="1732448"/>
            <a:ext cx="3420000"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tr-TR" dirty="0" err="1"/>
              <a:t>Release</a:t>
            </a:r>
            <a:r>
              <a:rPr lang="tr-TR" dirty="0"/>
              <a:t> 2 </a:t>
            </a:r>
            <a:r>
              <a:rPr lang="tr-TR" dirty="0" err="1"/>
              <a:t>statistics</a:t>
            </a:r>
            <a:r>
              <a:rPr lang="tr-TR" dirty="0"/>
              <a:t>:</a:t>
            </a:r>
          </a:p>
          <a:p>
            <a:pPr marL="36900" indent="0">
              <a:buFont typeface="Wingdings 2" charset="2"/>
              <a:buNone/>
            </a:pPr>
            <a:endParaRPr lang="tr-TR" dirty="0"/>
          </a:p>
          <a:p>
            <a:pPr marL="36900" indent="0">
              <a:buFont typeface="Wingdings 2" charset="2"/>
              <a:buNone/>
            </a:pPr>
            <a:r>
              <a:rPr lang="tr-TR" dirty="0"/>
              <a:t>Uygulama ismi: ABC</a:t>
            </a:r>
          </a:p>
          <a:p>
            <a:pPr marL="36900" indent="0">
              <a:buFont typeface="Wingdings 2" charset="2"/>
              <a:buNone/>
            </a:pPr>
            <a:r>
              <a:rPr lang="tr-TR" dirty="0"/>
              <a:t>Versiyon: 2</a:t>
            </a:r>
          </a:p>
          <a:p>
            <a:pPr marL="36900" indent="0">
              <a:buFont typeface="Wingdings 2" charset="2"/>
              <a:buNone/>
            </a:pPr>
            <a:r>
              <a:rPr lang="tr-TR" dirty="0"/>
              <a:t>Gereklilikler: +5 (yeni)</a:t>
            </a:r>
          </a:p>
          <a:p>
            <a:pPr marL="36900" indent="0">
              <a:buFont typeface="Wingdings 2" charset="2"/>
              <a:buNone/>
            </a:pPr>
            <a:r>
              <a:rPr lang="tr-TR" dirty="0"/>
              <a:t>Test sayısı: +50 (yeni)</a:t>
            </a:r>
          </a:p>
          <a:p>
            <a:pPr marL="36900" indent="0">
              <a:buFont typeface="Wingdings 2" charset="2"/>
              <a:buNone/>
            </a:pPr>
            <a:r>
              <a:rPr lang="tr-TR" dirty="0"/>
              <a:t>Geliştirme süresi (gün): 2.5</a:t>
            </a:r>
          </a:p>
          <a:p>
            <a:pPr marL="36900" indent="0">
              <a:buFont typeface="Wingdings 2" charset="2"/>
              <a:buNone/>
            </a:pPr>
            <a:r>
              <a:rPr lang="tr-TR" dirty="0"/>
              <a:t>Test süresi (gün): 2.5</a:t>
            </a:r>
          </a:p>
          <a:p>
            <a:pPr marL="36900" indent="0">
              <a:buFont typeface="Wingdings 2" charset="2"/>
              <a:buNone/>
            </a:pPr>
            <a:r>
              <a:rPr lang="tr-TR" dirty="0"/>
              <a:t>Test eden sayısı: 3</a:t>
            </a:r>
          </a:p>
        </p:txBody>
      </p:sp>
      <p:sp>
        <p:nvSpPr>
          <p:cNvPr id="5" name="İçerik Yer Tutucusu 2">
            <a:extLst>
              <a:ext uri="{FF2B5EF4-FFF2-40B4-BE49-F238E27FC236}">
                <a16:creationId xmlns:a16="http://schemas.microsoft.com/office/drawing/2014/main" id="{60B2D4FC-8A5F-496B-97B7-57BE977682EF}"/>
              </a:ext>
            </a:extLst>
          </p:cNvPr>
          <p:cNvSpPr txBox="1">
            <a:spLocks/>
          </p:cNvSpPr>
          <p:nvPr/>
        </p:nvSpPr>
        <p:spPr>
          <a:xfrm>
            <a:off x="8003600" y="1732447"/>
            <a:ext cx="3420000"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tr-TR" dirty="0" err="1"/>
              <a:t>Release</a:t>
            </a:r>
            <a:r>
              <a:rPr lang="tr-TR" dirty="0"/>
              <a:t> 3 </a:t>
            </a:r>
            <a:r>
              <a:rPr lang="tr-TR" dirty="0" err="1"/>
              <a:t>statistics</a:t>
            </a:r>
            <a:r>
              <a:rPr lang="tr-TR" dirty="0"/>
              <a:t>:</a:t>
            </a:r>
          </a:p>
          <a:p>
            <a:pPr marL="36900" indent="0">
              <a:buFont typeface="Wingdings 2" charset="2"/>
              <a:buNone/>
            </a:pPr>
            <a:endParaRPr lang="tr-TR" dirty="0"/>
          </a:p>
          <a:p>
            <a:pPr marL="36900" indent="0">
              <a:buFont typeface="Wingdings 2" charset="2"/>
              <a:buNone/>
            </a:pPr>
            <a:r>
              <a:rPr lang="tr-TR" dirty="0"/>
              <a:t>Uygulama ismi: ABC</a:t>
            </a:r>
          </a:p>
          <a:p>
            <a:pPr marL="36900" indent="0">
              <a:buFont typeface="Wingdings 2" charset="2"/>
              <a:buNone/>
            </a:pPr>
            <a:r>
              <a:rPr lang="tr-TR" dirty="0"/>
              <a:t>Versiyon: 3</a:t>
            </a:r>
          </a:p>
          <a:p>
            <a:pPr marL="36900" indent="0">
              <a:buFont typeface="Wingdings 2" charset="2"/>
              <a:buNone/>
            </a:pPr>
            <a:r>
              <a:rPr lang="tr-TR" dirty="0"/>
              <a:t>Gereklilikler: +10 (yeni)</a:t>
            </a:r>
          </a:p>
          <a:p>
            <a:pPr marL="36900" indent="0">
              <a:buFont typeface="Wingdings 2" charset="2"/>
              <a:buNone/>
            </a:pPr>
            <a:r>
              <a:rPr lang="tr-TR" dirty="0"/>
              <a:t>Test sayısı: +80 (yeni)</a:t>
            </a:r>
          </a:p>
          <a:p>
            <a:pPr marL="36900" indent="0">
              <a:buFont typeface="Wingdings 2" charset="2"/>
              <a:buNone/>
            </a:pPr>
            <a:r>
              <a:rPr lang="tr-TR" dirty="0"/>
              <a:t>Geliştirme süresi (gün): 10</a:t>
            </a:r>
          </a:p>
          <a:p>
            <a:pPr marL="36900" indent="0">
              <a:buFont typeface="Wingdings 2" charset="2"/>
              <a:buNone/>
            </a:pPr>
            <a:r>
              <a:rPr lang="tr-TR" dirty="0"/>
              <a:t>Test süresi (gün): 5</a:t>
            </a:r>
          </a:p>
          <a:p>
            <a:pPr marL="36900" indent="0">
              <a:buFont typeface="Wingdings 2" charset="2"/>
              <a:buNone/>
            </a:pPr>
            <a:r>
              <a:rPr lang="tr-TR" dirty="0"/>
              <a:t>Test eden sayısı: 3</a:t>
            </a:r>
          </a:p>
        </p:txBody>
      </p:sp>
    </p:spTree>
    <p:extLst>
      <p:ext uri="{BB962C8B-B14F-4D97-AF65-F5344CB8AC3E}">
        <p14:creationId xmlns:p14="http://schemas.microsoft.com/office/powerpoint/2010/main" val="17859147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7CE6072-4DB7-4EFE-8A62-3B37910CD052}"/>
              </a:ext>
            </a:extLst>
          </p:cNvPr>
          <p:cNvSpPr>
            <a:spLocks noGrp="1"/>
          </p:cNvSpPr>
          <p:nvPr>
            <p:ph idx="1"/>
          </p:nvPr>
        </p:nvSpPr>
        <p:spPr>
          <a:xfrm>
            <a:off x="913795" y="1026695"/>
            <a:ext cx="10353762" cy="4764505"/>
          </a:xfrm>
        </p:spPr>
        <p:txBody>
          <a:bodyPr/>
          <a:lstStyle/>
          <a:p>
            <a:pPr marL="36900" indent="0">
              <a:buNone/>
            </a:pPr>
            <a:r>
              <a:rPr lang="tr-TR" dirty="0"/>
              <a:t>Tüm bu bilgilerin yardımıyla şu adımları izleyin:</a:t>
            </a:r>
          </a:p>
          <a:p>
            <a:pPr marL="494100" indent="-457200">
              <a:buAutoNum type="arabicPeriod"/>
            </a:pPr>
            <a:endParaRPr lang="tr-TR" dirty="0"/>
          </a:p>
          <a:p>
            <a:pPr marL="494100" indent="-457200">
              <a:buAutoNum type="arabicPeriod"/>
            </a:pPr>
            <a:r>
              <a:rPr lang="tr-TR" dirty="0"/>
              <a:t>Yeni sürüm ile birlikte yazılımda ne değişiklikler yapıldığını araştır.</a:t>
            </a:r>
          </a:p>
          <a:p>
            <a:pPr marL="494100" indent="-457200">
              <a:buAutoNum type="arabicPeriod"/>
            </a:pPr>
            <a:r>
              <a:rPr lang="tr-TR" dirty="0"/>
              <a:t>Yapılan değişikliklerde yazılımın hangi bölümünün / modüllerin etkilendiğini araştır.</a:t>
            </a:r>
          </a:p>
          <a:p>
            <a:pPr marL="494100" indent="-457200">
              <a:buAutoNum type="arabicPeriod"/>
            </a:pPr>
            <a:r>
              <a:rPr lang="tr-TR" dirty="0"/>
              <a:t>Duruma uygun bir test tipi belirle.</a:t>
            </a:r>
          </a:p>
          <a:p>
            <a:pPr marL="494100" indent="-457200">
              <a:buAutoNum type="arabicPeriod"/>
            </a:pPr>
            <a:r>
              <a:rPr lang="tr-TR" dirty="0"/>
              <a:t>Test işlemleri için zaman çizelgesi oluştur ve teste başla.</a:t>
            </a:r>
          </a:p>
        </p:txBody>
      </p:sp>
    </p:spTree>
    <p:extLst>
      <p:ext uri="{BB962C8B-B14F-4D97-AF65-F5344CB8AC3E}">
        <p14:creationId xmlns:p14="http://schemas.microsoft.com/office/powerpoint/2010/main" val="8103402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DE79970-1E64-4977-A4EB-66CD781D6E02}"/>
              </a:ext>
            </a:extLst>
          </p:cNvPr>
          <p:cNvSpPr>
            <a:spLocks noGrp="1"/>
          </p:cNvSpPr>
          <p:nvPr>
            <p:ph type="title"/>
          </p:nvPr>
        </p:nvSpPr>
        <p:spPr/>
        <p:txBody>
          <a:bodyPr/>
          <a:lstStyle/>
          <a:p>
            <a:r>
              <a:rPr lang="tr-TR" dirty="0" err="1"/>
              <a:t>Regression</a:t>
            </a:r>
            <a:r>
              <a:rPr lang="tr-TR" dirty="0"/>
              <a:t> in </a:t>
            </a:r>
            <a:r>
              <a:rPr lang="tr-TR" dirty="0" err="1"/>
              <a:t>Agile</a:t>
            </a:r>
            <a:endParaRPr lang="tr-TR" dirty="0"/>
          </a:p>
        </p:txBody>
      </p:sp>
      <p:sp>
        <p:nvSpPr>
          <p:cNvPr id="3" name="İçerik Yer Tutucusu 2">
            <a:extLst>
              <a:ext uri="{FF2B5EF4-FFF2-40B4-BE49-F238E27FC236}">
                <a16:creationId xmlns:a16="http://schemas.microsoft.com/office/drawing/2014/main" id="{B305E0DC-28C1-4160-8A94-8226F495A0CD}"/>
              </a:ext>
            </a:extLst>
          </p:cNvPr>
          <p:cNvSpPr>
            <a:spLocks noGrp="1"/>
          </p:cNvSpPr>
          <p:nvPr>
            <p:ph idx="1"/>
          </p:nvPr>
        </p:nvSpPr>
        <p:spPr/>
        <p:txBody>
          <a:bodyPr/>
          <a:lstStyle/>
          <a:p>
            <a:pPr marL="36900" indent="0">
              <a:buNone/>
            </a:pPr>
            <a:r>
              <a:rPr lang="tr-TR" dirty="0"/>
              <a:t>Bu yaklaşım ile piyasaya yeni sürülmüş bir ürünün ilk birkaç haftadaki süreçteki regresyon testleri yapılır. Temel avantajı adından anlaşılacağı gibi hızlı olmasıdır. </a:t>
            </a:r>
          </a:p>
          <a:p>
            <a:pPr marL="36900" indent="0">
              <a:buNone/>
            </a:pPr>
            <a:endParaRPr lang="tr-TR" dirty="0"/>
          </a:p>
          <a:p>
            <a:pPr marL="36900" indent="0">
              <a:buNone/>
            </a:pPr>
            <a:r>
              <a:rPr lang="tr-TR" dirty="0"/>
              <a:t>Yeni geliştirilmiş uygulama ilk zamanlarında hızla güncelleme alacağından bu yaklaşım oldukça kullanışlıdır. 2 kategori altında inceleyelim:</a:t>
            </a:r>
          </a:p>
          <a:p>
            <a:pPr marL="36900" indent="0">
              <a:buNone/>
            </a:pPr>
            <a:endParaRPr lang="tr-TR" dirty="0"/>
          </a:p>
          <a:p>
            <a:r>
              <a:rPr lang="tr-TR" dirty="0"/>
              <a:t>Sprint Level </a:t>
            </a:r>
            <a:r>
              <a:rPr lang="tr-TR" dirty="0" err="1"/>
              <a:t>Regression</a:t>
            </a:r>
            <a:endParaRPr lang="tr-TR" dirty="0"/>
          </a:p>
          <a:p>
            <a:r>
              <a:rPr lang="tr-TR" dirty="0" err="1"/>
              <a:t>End-to-End</a:t>
            </a:r>
            <a:r>
              <a:rPr lang="tr-TR" dirty="0"/>
              <a:t> </a:t>
            </a:r>
            <a:r>
              <a:rPr lang="tr-TR" dirty="0" err="1"/>
              <a:t>Regression</a:t>
            </a:r>
            <a:endParaRPr lang="tr-TR" dirty="0"/>
          </a:p>
        </p:txBody>
      </p:sp>
    </p:spTree>
    <p:extLst>
      <p:ext uri="{BB962C8B-B14F-4D97-AF65-F5344CB8AC3E}">
        <p14:creationId xmlns:p14="http://schemas.microsoft.com/office/powerpoint/2010/main" val="39096619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1A0B7CB-464D-4172-AC2D-345DEEC530C1}"/>
              </a:ext>
            </a:extLst>
          </p:cNvPr>
          <p:cNvSpPr>
            <a:spLocks noGrp="1"/>
          </p:cNvSpPr>
          <p:nvPr>
            <p:ph type="title"/>
          </p:nvPr>
        </p:nvSpPr>
        <p:spPr/>
        <p:txBody>
          <a:bodyPr/>
          <a:lstStyle/>
          <a:p>
            <a:r>
              <a:rPr lang="tr-TR" dirty="0"/>
              <a:t>Sprint Level </a:t>
            </a:r>
            <a:r>
              <a:rPr lang="tr-TR" dirty="0" err="1"/>
              <a:t>Regression</a:t>
            </a:r>
            <a:endParaRPr lang="tr-TR" dirty="0"/>
          </a:p>
        </p:txBody>
      </p:sp>
      <p:sp>
        <p:nvSpPr>
          <p:cNvPr id="3" name="İçerik Yer Tutucusu 2">
            <a:extLst>
              <a:ext uri="{FF2B5EF4-FFF2-40B4-BE49-F238E27FC236}">
                <a16:creationId xmlns:a16="http://schemas.microsoft.com/office/drawing/2014/main" id="{9084E03F-8914-469A-8A6B-ABA16214CA3E}"/>
              </a:ext>
            </a:extLst>
          </p:cNvPr>
          <p:cNvSpPr>
            <a:spLocks noGrp="1"/>
          </p:cNvSpPr>
          <p:nvPr>
            <p:ph idx="1"/>
          </p:nvPr>
        </p:nvSpPr>
        <p:spPr/>
        <p:txBody>
          <a:bodyPr/>
          <a:lstStyle/>
          <a:p>
            <a:pPr marL="36900" indent="0">
              <a:buNone/>
            </a:pPr>
            <a:r>
              <a:rPr lang="tr-TR" dirty="0"/>
              <a:t>Bu kategori altında yapılan regresyon testleri temel olarak işlevsellik veya son </a:t>
            </a:r>
            <a:r>
              <a:rPr lang="tr-TR" dirty="0" err="1"/>
              <a:t>sprint’teki</a:t>
            </a:r>
            <a:r>
              <a:rPr lang="tr-TR" dirty="0"/>
              <a:t> geliştirmeler üzerinde yapılır.</a:t>
            </a:r>
          </a:p>
          <a:p>
            <a:pPr marL="36900" indent="0">
              <a:buNone/>
            </a:pPr>
            <a:r>
              <a:rPr lang="tr-TR" dirty="0"/>
              <a:t>Test paketinden gelen test </a:t>
            </a:r>
            <a:r>
              <a:rPr lang="tr-TR" dirty="0" err="1"/>
              <a:t>case’ler</a:t>
            </a:r>
            <a:r>
              <a:rPr lang="tr-TR" dirty="0"/>
              <a:t> yeni eklenen işlevlere veya yapılan geliştirmelere göre seçilirler.</a:t>
            </a:r>
          </a:p>
          <a:p>
            <a:pPr marL="36900" indent="0">
              <a:buNone/>
            </a:pPr>
            <a:endParaRPr lang="tr-TR" dirty="0"/>
          </a:p>
          <a:p>
            <a:pPr marL="36900" indent="0">
              <a:buNone/>
            </a:pPr>
            <a:r>
              <a:rPr lang="tr-TR" dirty="0"/>
              <a:t>Sprint: Yeni geliştirilmiş ve henüz piyasaya sürülmüş olan uygulamanın ilk birkaç haftada aldığı hızlı güncelleştirmelerin her birinin genel adıdır. </a:t>
            </a:r>
          </a:p>
        </p:txBody>
      </p:sp>
    </p:spTree>
    <p:extLst>
      <p:ext uri="{BB962C8B-B14F-4D97-AF65-F5344CB8AC3E}">
        <p14:creationId xmlns:p14="http://schemas.microsoft.com/office/powerpoint/2010/main" val="2419192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13B7F9E-FAAC-4A95-A8FD-795055AF8E1B}"/>
              </a:ext>
            </a:extLst>
          </p:cNvPr>
          <p:cNvSpPr>
            <a:spLocks noGrp="1"/>
          </p:cNvSpPr>
          <p:nvPr>
            <p:ph type="title"/>
          </p:nvPr>
        </p:nvSpPr>
        <p:spPr/>
        <p:txBody>
          <a:bodyPr/>
          <a:lstStyle/>
          <a:p>
            <a:r>
              <a:rPr lang="tr-TR" dirty="0" err="1"/>
              <a:t>End-to-End</a:t>
            </a:r>
            <a:r>
              <a:rPr lang="tr-TR" dirty="0"/>
              <a:t> </a:t>
            </a:r>
            <a:r>
              <a:rPr lang="tr-TR" dirty="0" err="1"/>
              <a:t>Regression</a:t>
            </a:r>
            <a:endParaRPr lang="tr-TR" dirty="0"/>
          </a:p>
        </p:txBody>
      </p:sp>
      <p:sp>
        <p:nvSpPr>
          <p:cNvPr id="3" name="İçerik Yer Tutucusu 2">
            <a:extLst>
              <a:ext uri="{FF2B5EF4-FFF2-40B4-BE49-F238E27FC236}">
                <a16:creationId xmlns:a16="http://schemas.microsoft.com/office/drawing/2014/main" id="{F83DB064-84A8-4AD8-A950-5963AFCA6D48}"/>
              </a:ext>
            </a:extLst>
          </p:cNvPr>
          <p:cNvSpPr>
            <a:spLocks noGrp="1"/>
          </p:cNvSpPr>
          <p:nvPr>
            <p:ph idx="1"/>
          </p:nvPr>
        </p:nvSpPr>
        <p:spPr/>
        <p:txBody>
          <a:bodyPr/>
          <a:lstStyle/>
          <a:p>
            <a:pPr marL="36900" indent="0">
              <a:buNone/>
            </a:pPr>
            <a:r>
              <a:rPr lang="tr-TR" dirty="0"/>
              <a:t>Sprint </a:t>
            </a:r>
            <a:r>
              <a:rPr lang="tr-TR" dirty="0" err="1"/>
              <a:t>level’e</a:t>
            </a:r>
            <a:r>
              <a:rPr lang="tr-TR" dirty="0"/>
              <a:t> göre daha yavaş ve derin bir süreçtir. Bu yaklaşımla regresyon testleri ürünün uçtan uca tüm detaylarını ve özellikleri test edilir. </a:t>
            </a:r>
          </a:p>
          <a:p>
            <a:pPr marL="36900" indent="0">
              <a:buNone/>
            </a:pPr>
            <a:endParaRPr lang="tr-TR" dirty="0"/>
          </a:p>
          <a:p>
            <a:pPr marL="36900" indent="0">
              <a:buNone/>
            </a:pPr>
            <a:r>
              <a:rPr lang="tr-TR" dirty="0"/>
              <a:t>Daha fazla otomatikleştirilebilir test </a:t>
            </a:r>
            <a:r>
              <a:rPr lang="tr-TR" dirty="0" err="1"/>
              <a:t>case’lere</a:t>
            </a:r>
            <a:r>
              <a:rPr lang="tr-TR" dirty="0"/>
              <a:t> ihtiyaç duyar ki bu sayede test aşamasının daha hızlı tamamlanmasının gerekliliği karşılansın.</a:t>
            </a:r>
          </a:p>
          <a:p>
            <a:pPr marL="36900" indent="0">
              <a:buNone/>
            </a:pPr>
            <a:endParaRPr lang="tr-TR" dirty="0"/>
          </a:p>
          <a:p>
            <a:pPr marL="36900" indent="0">
              <a:buNone/>
            </a:pPr>
            <a:r>
              <a:rPr lang="tr-TR" dirty="0"/>
              <a:t>Not: Test aşamaları, ürünün gelişim hızına olumsuz etkilerde bulunsun istemeyiz. Özellikle ilk safhalarda bu durum daha önemli bir hal alır.</a:t>
            </a:r>
          </a:p>
        </p:txBody>
      </p:sp>
    </p:spTree>
    <p:extLst>
      <p:ext uri="{BB962C8B-B14F-4D97-AF65-F5344CB8AC3E}">
        <p14:creationId xmlns:p14="http://schemas.microsoft.com/office/powerpoint/2010/main" val="7941933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EAF4474-3AD4-44EE-8FD7-8D4054961A89}"/>
              </a:ext>
            </a:extLst>
          </p:cNvPr>
          <p:cNvSpPr>
            <a:spLocks noGrp="1"/>
          </p:cNvSpPr>
          <p:nvPr>
            <p:ph type="title"/>
          </p:nvPr>
        </p:nvSpPr>
        <p:spPr/>
        <p:txBody>
          <a:bodyPr>
            <a:normAutofit fontScale="90000"/>
          </a:bodyPr>
          <a:lstStyle/>
          <a:p>
            <a:r>
              <a:rPr lang="tr-TR" dirty="0"/>
              <a:t>Güncelleme Sonrası Testlerin</a:t>
            </a:r>
            <a:br>
              <a:rPr lang="tr-TR" dirty="0"/>
            </a:br>
            <a:r>
              <a:rPr lang="tr-TR" dirty="0"/>
              <a:t>(Re-test ve Regresyon Testleri)</a:t>
            </a:r>
          </a:p>
        </p:txBody>
      </p:sp>
      <p:sp>
        <p:nvSpPr>
          <p:cNvPr id="3" name="İçerik Yer Tutucusu 2">
            <a:extLst>
              <a:ext uri="{FF2B5EF4-FFF2-40B4-BE49-F238E27FC236}">
                <a16:creationId xmlns:a16="http://schemas.microsoft.com/office/drawing/2014/main" id="{ED47E14A-7E33-42BF-ABBA-AD04428C0C47}"/>
              </a:ext>
            </a:extLst>
          </p:cNvPr>
          <p:cNvSpPr>
            <a:spLocks noGrp="1"/>
          </p:cNvSpPr>
          <p:nvPr>
            <p:ph idx="1"/>
          </p:nvPr>
        </p:nvSpPr>
        <p:spPr>
          <a:xfrm>
            <a:off x="913795" y="1732449"/>
            <a:ext cx="5182205" cy="4058751"/>
          </a:xfrm>
        </p:spPr>
        <p:txBody>
          <a:bodyPr/>
          <a:lstStyle/>
          <a:p>
            <a:pPr marL="36900" indent="0">
              <a:buNone/>
            </a:pPr>
            <a:r>
              <a:rPr lang="tr-TR" dirty="0"/>
              <a:t>Avantajları</a:t>
            </a:r>
          </a:p>
          <a:p>
            <a:pPr marL="36900" indent="0">
              <a:buNone/>
            </a:pPr>
            <a:endParaRPr lang="tr-TR" dirty="0"/>
          </a:p>
          <a:p>
            <a:r>
              <a:rPr lang="tr-TR" dirty="0"/>
              <a:t>Ürünün kalitesini arttırır.</a:t>
            </a:r>
          </a:p>
          <a:p>
            <a:r>
              <a:rPr lang="tr-TR" dirty="0"/>
              <a:t>Herhangi bir sorunun giderilmesi halinde ürünün bu güncellemeden olumsuz etkilenmediği onaylanır.</a:t>
            </a:r>
          </a:p>
          <a:p>
            <a:r>
              <a:rPr lang="tr-TR" dirty="0"/>
              <a:t>Otomatikleştirilebilirdir.</a:t>
            </a:r>
          </a:p>
          <a:p>
            <a:r>
              <a:rPr lang="tr-TR" dirty="0"/>
              <a:t>Giderilen hataların tekrar etmesi engellenir.</a:t>
            </a:r>
          </a:p>
        </p:txBody>
      </p:sp>
      <p:sp>
        <p:nvSpPr>
          <p:cNvPr id="4" name="İçerik Yer Tutucusu 2">
            <a:extLst>
              <a:ext uri="{FF2B5EF4-FFF2-40B4-BE49-F238E27FC236}">
                <a16:creationId xmlns:a16="http://schemas.microsoft.com/office/drawing/2014/main" id="{0F6F3373-3E9D-4F00-9F45-0CB17F0CF2A3}"/>
              </a:ext>
            </a:extLst>
          </p:cNvPr>
          <p:cNvSpPr txBox="1">
            <a:spLocks/>
          </p:cNvSpPr>
          <p:nvPr/>
        </p:nvSpPr>
        <p:spPr>
          <a:xfrm>
            <a:off x="6085352" y="1732449"/>
            <a:ext cx="5182205"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tr-TR" dirty="0"/>
              <a:t>Dezavantajları</a:t>
            </a:r>
          </a:p>
          <a:p>
            <a:pPr marL="36900" indent="0">
              <a:buFont typeface="Wingdings 2" charset="2"/>
              <a:buNone/>
            </a:pPr>
            <a:endParaRPr lang="tr-TR" dirty="0"/>
          </a:p>
          <a:p>
            <a:r>
              <a:rPr lang="tr-TR" dirty="0"/>
              <a:t>Herhangi küçük bir güncellemede dahi tekrar bir test süreci gerçekleştirilir.</a:t>
            </a:r>
          </a:p>
          <a:p>
            <a:r>
              <a:rPr lang="tr-TR" dirty="0"/>
              <a:t>Eğer ki test edilecek yazılım için bazı test adımları otomatikleştirilemiyorsa bu durumda ciddi bir zaman tüketimi gereksinimi ortaya çıkar.</a:t>
            </a:r>
          </a:p>
        </p:txBody>
      </p:sp>
    </p:spTree>
    <p:extLst>
      <p:ext uri="{BB962C8B-B14F-4D97-AF65-F5344CB8AC3E}">
        <p14:creationId xmlns:p14="http://schemas.microsoft.com/office/powerpoint/2010/main" val="21738686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FD01DD4-F802-4EE7-9B81-674CE1D751A0}"/>
              </a:ext>
            </a:extLst>
          </p:cNvPr>
          <p:cNvSpPr>
            <a:spLocks noGrp="1"/>
          </p:cNvSpPr>
          <p:nvPr>
            <p:ph type="title"/>
          </p:nvPr>
        </p:nvSpPr>
        <p:spPr/>
        <p:txBody>
          <a:bodyPr/>
          <a:lstStyle/>
          <a:p>
            <a:r>
              <a:rPr lang="tr-TR" dirty="0" err="1"/>
              <a:t>Regression</a:t>
            </a:r>
            <a:r>
              <a:rPr lang="tr-TR" dirty="0"/>
              <a:t> of GUI Application</a:t>
            </a:r>
          </a:p>
        </p:txBody>
      </p:sp>
      <p:sp>
        <p:nvSpPr>
          <p:cNvPr id="3" name="İçerik Yer Tutucusu 2">
            <a:extLst>
              <a:ext uri="{FF2B5EF4-FFF2-40B4-BE49-F238E27FC236}">
                <a16:creationId xmlns:a16="http://schemas.microsoft.com/office/drawing/2014/main" id="{4271639D-B7FB-4BC6-AC85-D6974019DCA8}"/>
              </a:ext>
            </a:extLst>
          </p:cNvPr>
          <p:cNvSpPr>
            <a:spLocks noGrp="1"/>
          </p:cNvSpPr>
          <p:nvPr>
            <p:ph idx="1"/>
          </p:nvPr>
        </p:nvSpPr>
        <p:spPr/>
        <p:txBody>
          <a:bodyPr/>
          <a:lstStyle/>
          <a:p>
            <a:pPr marL="36900" indent="0">
              <a:buNone/>
            </a:pPr>
            <a:r>
              <a:rPr lang="tr-TR" dirty="0"/>
              <a:t>Grafiksel </a:t>
            </a:r>
            <a:r>
              <a:rPr lang="tr-TR" dirty="0" err="1"/>
              <a:t>arayüz</a:t>
            </a:r>
            <a:r>
              <a:rPr lang="tr-TR" dirty="0"/>
              <a:t> tabanlı uygulamalar için regresyon testleri çoğu zaman zordur. Bunun sebebi testin otomatikleştirilmesi kısmında ortaya çıkıyor. Örneğin hali hazırda kullanımda ve testlerinin otomatik biçimde yapılıyor olduğu grafiksel </a:t>
            </a:r>
            <a:r>
              <a:rPr lang="tr-TR" dirty="0" err="1"/>
              <a:t>arayüz</a:t>
            </a:r>
            <a:r>
              <a:rPr lang="tr-TR" dirty="0"/>
              <a:t> tabanlı bir uygulama hayal edin;</a:t>
            </a:r>
          </a:p>
          <a:p>
            <a:pPr marL="36900" indent="0">
              <a:buNone/>
            </a:pPr>
            <a:r>
              <a:rPr lang="tr-TR" dirty="0"/>
              <a:t>Bu uygulamanın alacağı herhangi bir </a:t>
            </a:r>
            <a:r>
              <a:rPr lang="tr-TR" dirty="0" err="1"/>
              <a:t>arayüz</a:t>
            </a:r>
            <a:r>
              <a:rPr lang="tr-TR" dirty="0"/>
              <a:t> güncellemesi ile neredeyse tüm </a:t>
            </a:r>
            <a:r>
              <a:rPr lang="tr-TR" dirty="0" err="1"/>
              <a:t>case’lein</a:t>
            </a:r>
            <a:r>
              <a:rPr lang="tr-TR" dirty="0"/>
              <a:t> güncellenmesi gerekecektir. </a:t>
            </a:r>
          </a:p>
          <a:p>
            <a:pPr marL="36900" indent="0">
              <a:buNone/>
            </a:pPr>
            <a:r>
              <a:rPr lang="tr-TR" dirty="0"/>
              <a:t>Bunun sebebi uygulamadaki fonksiyonlar ile yapılacak herhangi bir etkileşim için </a:t>
            </a:r>
            <a:r>
              <a:rPr lang="tr-TR" dirty="0" err="1"/>
              <a:t>arayüz</a:t>
            </a:r>
            <a:r>
              <a:rPr lang="tr-TR" dirty="0"/>
              <a:t> ve doğal olarak </a:t>
            </a:r>
            <a:r>
              <a:rPr lang="tr-TR" dirty="0" err="1"/>
              <a:t>arayüzdeki</a:t>
            </a:r>
            <a:r>
              <a:rPr lang="tr-TR" dirty="0"/>
              <a:t> butonlar </a:t>
            </a:r>
            <a:r>
              <a:rPr lang="tr-TR" dirty="0" err="1"/>
              <a:t>text-boxlar</a:t>
            </a:r>
            <a:r>
              <a:rPr lang="tr-TR" dirty="0"/>
              <a:t> vb. kullanılacaktır, dolayısıyla test </a:t>
            </a:r>
            <a:r>
              <a:rPr lang="tr-TR" dirty="0" err="1"/>
              <a:t>case’ler</a:t>
            </a:r>
            <a:r>
              <a:rPr lang="tr-TR" dirty="0"/>
              <a:t> de bu doğaya uygun yapıda yazılır, bir butonun konumunun değişmesi gibi küçük bir değişiklik o noktada test yapacak olan test adımlarını doğrudan etkileyecektir.</a:t>
            </a:r>
          </a:p>
        </p:txBody>
      </p:sp>
    </p:spTree>
    <p:extLst>
      <p:ext uri="{BB962C8B-B14F-4D97-AF65-F5344CB8AC3E}">
        <p14:creationId xmlns:p14="http://schemas.microsoft.com/office/powerpoint/2010/main" val="15530682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3450B24-0976-486A-A435-F936C2801714}"/>
              </a:ext>
            </a:extLst>
          </p:cNvPr>
          <p:cNvSpPr>
            <a:spLocks noGrp="1"/>
          </p:cNvSpPr>
          <p:nvPr>
            <p:ph type="title"/>
          </p:nvPr>
        </p:nvSpPr>
        <p:spPr>
          <a:xfrm>
            <a:off x="919119" y="2943775"/>
            <a:ext cx="10353762" cy="970450"/>
          </a:xfrm>
        </p:spPr>
        <p:txBody>
          <a:bodyPr>
            <a:normAutofit fontScale="90000"/>
          </a:bodyPr>
          <a:lstStyle/>
          <a:p>
            <a:r>
              <a:rPr lang="tr-TR" dirty="0"/>
              <a:t>MOBİL UYGULAMA TESTLERİ İÇİN BAZI ARAÇ VE PLATFORMLAR</a:t>
            </a:r>
          </a:p>
        </p:txBody>
      </p:sp>
    </p:spTree>
    <p:extLst>
      <p:ext uri="{BB962C8B-B14F-4D97-AF65-F5344CB8AC3E}">
        <p14:creationId xmlns:p14="http://schemas.microsoft.com/office/powerpoint/2010/main" val="927101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9E3A873-1110-419C-B3B0-2C52145325C8}"/>
              </a:ext>
            </a:extLst>
          </p:cNvPr>
          <p:cNvSpPr>
            <a:spLocks noGrp="1"/>
          </p:cNvSpPr>
          <p:nvPr>
            <p:ph type="title"/>
          </p:nvPr>
        </p:nvSpPr>
        <p:spPr/>
        <p:txBody>
          <a:bodyPr/>
          <a:lstStyle/>
          <a:p>
            <a:r>
              <a:rPr lang="tr-TR" dirty="0"/>
              <a:t>1. Adım: Birim Testi</a:t>
            </a:r>
          </a:p>
        </p:txBody>
      </p:sp>
      <p:sp>
        <p:nvSpPr>
          <p:cNvPr id="3" name="İçerik Yer Tutucusu 2">
            <a:extLst>
              <a:ext uri="{FF2B5EF4-FFF2-40B4-BE49-F238E27FC236}">
                <a16:creationId xmlns:a16="http://schemas.microsoft.com/office/drawing/2014/main" id="{75F4F6DF-65DE-4E4E-824C-300971EA9BDD}"/>
              </a:ext>
            </a:extLst>
          </p:cNvPr>
          <p:cNvSpPr>
            <a:spLocks noGrp="1"/>
          </p:cNvSpPr>
          <p:nvPr>
            <p:ph idx="1"/>
          </p:nvPr>
        </p:nvSpPr>
        <p:spPr/>
        <p:txBody>
          <a:bodyPr>
            <a:normAutofit/>
          </a:bodyPr>
          <a:lstStyle/>
          <a:p>
            <a:r>
              <a:rPr lang="tr-TR" dirty="0"/>
              <a:t>Her birim, otomobile ait olan parçaları tek tek geliştirdikten sonra bu parçaları kendi içlerinde test eder. </a:t>
            </a:r>
          </a:p>
          <a:p>
            <a:pPr marL="36900" indent="0">
              <a:buNone/>
            </a:pPr>
            <a:r>
              <a:rPr lang="tr-TR" dirty="0"/>
              <a:t>Örneğin motorun içerisindeki mil ve pistonların çalışıyor olması. Test eden kişi motorun iç yapısını bilir, dolayısıyla </a:t>
            </a:r>
            <a:r>
              <a:rPr lang="tr-TR" dirty="0" err="1"/>
              <a:t>white</a:t>
            </a:r>
            <a:r>
              <a:rPr lang="tr-TR" dirty="0"/>
              <a:t> </a:t>
            </a:r>
            <a:r>
              <a:rPr lang="tr-TR" dirty="0" err="1"/>
              <a:t>box</a:t>
            </a:r>
            <a:r>
              <a:rPr lang="tr-TR" dirty="0"/>
              <a:t> </a:t>
            </a:r>
            <a:r>
              <a:rPr lang="tr-TR" dirty="0" err="1"/>
              <a:t>testing</a:t>
            </a:r>
            <a:r>
              <a:rPr lang="tr-TR" dirty="0"/>
              <a:t> (WBT) metodu kullanılmış olur.</a:t>
            </a:r>
          </a:p>
          <a:p>
            <a:pPr marL="36900" indent="0">
              <a:buNone/>
            </a:pPr>
            <a:endParaRPr lang="tr-TR" dirty="0"/>
          </a:p>
          <a:p>
            <a:pPr marL="36900" indent="0">
              <a:buNone/>
            </a:pPr>
            <a:r>
              <a:rPr lang="tr-TR" dirty="0"/>
              <a:t>Not: Örneğin lastik üreten birim, lastiğin işlevselliğini test edecektir, bu bağlamda lastiğin beklentiyi yerine getiriyor olması yeterlidir. Diğer parçalarla olan bütünlüğü hakkında denemeler yapmak bu aşamada erkendir. Sık ve farkında olmadan yapılan bir hata olarak, otomatik bir biçimde bu testi yerine getirecek bir çalışandan (buradaki çalışandan kasıt Test </a:t>
            </a:r>
            <a:r>
              <a:rPr lang="tr-TR" dirty="0" err="1"/>
              <a:t>Driven</a:t>
            </a:r>
            <a:r>
              <a:rPr lang="tr-TR" dirty="0"/>
              <a:t> Development (TDD) yazılımlarıdır.) bütünlük testi (Integration) istemek hatalı bir yaklaşım olacaktır.</a:t>
            </a:r>
          </a:p>
          <a:p>
            <a:pPr marL="36900" indent="0">
              <a:buNone/>
            </a:pPr>
            <a:endParaRPr lang="tr-TR" dirty="0"/>
          </a:p>
        </p:txBody>
      </p:sp>
    </p:spTree>
    <p:extLst>
      <p:ext uri="{BB962C8B-B14F-4D97-AF65-F5344CB8AC3E}">
        <p14:creationId xmlns:p14="http://schemas.microsoft.com/office/powerpoint/2010/main" val="38553175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42B1A56-45A5-4D3C-A44A-78FED35D9AE3}"/>
              </a:ext>
            </a:extLst>
          </p:cNvPr>
          <p:cNvSpPr>
            <a:spLocks noGrp="1"/>
          </p:cNvSpPr>
          <p:nvPr>
            <p:ph idx="1"/>
          </p:nvPr>
        </p:nvSpPr>
        <p:spPr>
          <a:xfrm>
            <a:off x="913795" y="2022787"/>
            <a:ext cx="10353762" cy="4058751"/>
          </a:xfrm>
        </p:spPr>
        <p:txBody>
          <a:bodyPr>
            <a:normAutofit fontScale="85000" lnSpcReduction="20000"/>
          </a:bodyPr>
          <a:lstStyle/>
          <a:p>
            <a:r>
              <a:rPr lang="tr-TR" dirty="0"/>
              <a:t>30 günlük ücretsiz deneme süresi ile kişisel bilgilerinizle kaydolabiliyorsunuz.</a:t>
            </a:r>
          </a:p>
          <a:p>
            <a:r>
              <a:rPr lang="tr-TR" dirty="0" err="1"/>
              <a:t>iOS</a:t>
            </a:r>
            <a:r>
              <a:rPr lang="tr-TR" dirty="0"/>
              <a:t> ve </a:t>
            </a:r>
            <a:r>
              <a:rPr lang="tr-TR" dirty="0" err="1"/>
              <a:t>Android</a:t>
            </a:r>
            <a:r>
              <a:rPr lang="tr-TR" dirty="0"/>
              <a:t> desteği sağlıyor. Bunun yanında web ve bazı </a:t>
            </a:r>
            <a:r>
              <a:rPr lang="tr-TR" dirty="0" err="1"/>
              <a:t>desktop</a:t>
            </a:r>
            <a:r>
              <a:rPr lang="tr-TR" dirty="0"/>
              <a:t> uygulamaları içinde UI testleri oluşturabilmenizi sağlıyor.</a:t>
            </a:r>
          </a:p>
          <a:p>
            <a:r>
              <a:rPr lang="tr-TR" dirty="0"/>
              <a:t>Oluşturduğunuz test projelerini sanal cihaz veya </a:t>
            </a:r>
            <a:r>
              <a:rPr lang="tr-TR" dirty="0" err="1"/>
              <a:t>emülatör</a:t>
            </a:r>
            <a:r>
              <a:rPr lang="tr-TR" dirty="0"/>
              <a:t> üzerinden deneyebildiğiniz gibi </a:t>
            </a:r>
            <a:r>
              <a:rPr lang="tr-TR" dirty="0" err="1"/>
              <a:t>jailbreak</a:t>
            </a:r>
            <a:r>
              <a:rPr lang="tr-TR" dirty="0"/>
              <a:t> gerektirmeksizin gerçek mobil cihazlarda da çalıştırabiliyorsunuz.</a:t>
            </a:r>
          </a:p>
          <a:p>
            <a:r>
              <a:rPr lang="tr-TR" dirty="0"/>
              <a:t>Program, giriş ekranında bazı örnekler üzerinde denemeler yapabilmeniz için yeterince ayrıntılı açıklama sunan bir giriş ekranına sahip.</a:t>
            </a:r>
          </a:p>
          <a:p>
            <a:r>
              <a:rPr lang="tr-TR" dirty="0"/>
              <a:t>Ayrıca </a:t>
            </a:r>
            <a:r>
              <a:rPr lang="tr-TR" dirty="0" err="1"/>
              <a:t>arayüzü</a:t>
            </a:r>
            <a:r>
              <a:rPr lang="tr-TR" dirty="0"/>
              <a:t>, araçların özelliklerini ve kullanımını tek tek açıklayan videolar ile program kolay öğrenilebilir hale getirilmiş.</a:t>
            </a:r>
          </a:p>
          <a:p>
            <a:r>
              <a:rPr lang="tr-TR" dirty="0"/>
              <a:t>Test </a:t>
            </a:r>
            <a:r>
              <a:rPr lang="tr-TR" dirty="0" err="1"/>
              <a:t>case’leri</a:t>
            </a:r>
            <a:r>
              <a:rPr lang="tr-TR" dirty="0"/>
              <a:t> tek tek yazmak yerine otomatik olarak bir iskelet oluşturmanıza yarayacak olan </a:t>
            </a:r>
            <a:r>
              <a:rPr lang="tr-TR" dirty="0" err="1"/>
              <a:t>keyboard</a:t>
            </a:r>
            <a:r>
              <a:rPr lang="tr-TR" dirty="0"/>
              <a:t>/</a:t>
            </a:r>
            <a:r>
              <a:rPr lang="tr-TR" dirty="0" err="1"/>
              <a:t>mouse</a:t>
            </a:r>
            <a:r>
              <a:rPr lang="tr-TR" dirty="0"/>
              <a:t> </a:t>
            </a:r>
            <a:r>
              <a:rPr lang="tr-TR" dirty="0" err="1"/>
              <a:t>recording</a:t>
            </a:r>
            <a:r>
              <a:rPr lang="tr-TR" dirty="0"/>
              <a:t> mekaniğine sahip. (Tüm test senaryosunu bir kez elle yaparsınız ve kaydedersiniz aradaki aktiviteleri ve zaman aralıklarını minimize ederek kaydeder)</a:t>
            </a:r>
          </a:p>
          <a:p>
            <a:r>
              <a:rPr lang="tr-TR" dirty="0"/>
              <a:t>URL: </a:t>
            </a:r>
            <a:r>
              <a:rPr lang="tr-TR" dirty="0">
                <a:hlinkClick r:id="rId2"/>
              </a:rPr>
              <a:t>https://smartbear.com/product/testcomplete/mobile-testing/?utm_source=swthelp&amp;utm_medium=ad&amp;utm_campaign=3369</a:t>
            </a:r>
            <a:r>
              <a:rPr lang="tr-TR" dirty="0"/>
              <a:t> </a:t>
            </a:r>
          </a:p>
        </p:txBody>
      </p:sp>
      <p:pic>
        <p:nvPicPr>
          <p:cNvPr id="3074" name="Picture 2" descr="TestComplete-logo">
            <a:extLst>
              <a:ext uri="{FF2B5EF4-FFF2-40B4-BE49-F238E27FC236}">
                <a16:creationId xmlns:a16="http://schemas.microsoft.com/office/drawing/2014/main" id="{394FDA19-A443-4ACE-BBFC-751F0F06AB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5436" y="583956"/>
            <a:ext cx="4690480" cy="965687"/>
          </a:xfrm>
          <a:prstGeom prst="rect">
            <a:avLst/>
          </a:prstGeom>
          <a:noFill/>
          <a:extLst>
            <a:ext uri="{909E8E84-426E-40DD-AFC4-6F175D3DCCD1}">
              <a14:hiddenFill xmlns:a14="http://schemas.microsoft.com/office/drawing/2010/main">
                <a:solidFill>
                  <a:srgbClr val="FFFFFF"/>
                </a:solidFill>
              </a14:hiddenFill>
            </a:ext>
          </a:extLst>
        </p:spPr>
      </p:pic>
      <p:pic>
        <p:nvPicPr>
          <p:cNvPr id="5" name="Resim 4">
            <a:extLst>
              <a:ext uri="{FF2B5EF4-FFF2-40B4-BE49-F238E27FC236}">
                <a16:creationId xmlns:a16="http://schemas.microsoft.com/office/drawing/2014/main" id="{73FC86C1-6D7E-4AE1-81CE-87B0A1A090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8" name="Dikdörtgen 7">
            <a:extLst>
              <a:ext uri="{FF2B5EF4-FFF2-40B4-BE49-F238E27FC236}">
                <a16:creationId xmlns:a16="http://schemas.microsoft.com/office/drawing/2014/main" id="{7F298D48-AEBE-4E90-9BE8-E87690688DD9}"/>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12" name="Dikdörtgen 11">
            <a:extLst>
              <a:ext uri="{FF2B5EF4-FFF2-40B4-BE49-F238E27FC236}">
                <a16:creationId xmlns:a16="http://schemas.microsoft.com/office/drawing/2014/main" id="{6753110A-A1E3-4E1B-9FC8-4AF880EB1FDC}"/>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13" name="Resim 12">
            <a:extLst>
              <a:ext uri="{FF2B5EF4-FFF2-40B4-BE49-F238E27FC236}">
                <a16:creationId xmlns:a16="http://schemas.microsoft.com/office/drawing/2014/main" id="{7FC8F8C9-7F46-4482-86E2-A87FB6FA39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36198255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4" descr="test complete ile ilgili görsel sonucu">
            <a:extLst>
              <a:ext uri="{FF2B5EF4-FFF2-40B4-BE49-F238E27FC236}">
                <a16:creationId xmlns:a16="http://schemas.microsoft.com/office/drawing/2014/main" id="{036E9CD5-CDCA-40DB-A852-27BEF5590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748" y="192504"/>
            <a:ext cx="9156504" cy="470033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40199914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0EC7E3D-8E2E-40F8-A583-B08F7FB20164}"/>
              </a:ext>
            </a:extLst>
          </p:cNvPr>
          <p:cNvSpPr>
            <a:spLocks noGrp="1"/>
          </p:cNvSpPr>
          <p:nvPr>
            <p:ph idx="1"/>
          </p:nvPr>
        </p:nvSpPr>
        <p:spPr>
          <a:xfrm>
            <a:off x="913795" y="2169264"/>
            <a:ext cx="10353762" cy="4058751"/>
          </a:xfrm>
        </p:spPr>
        <p:txBody>
          <a:bodyPr/>
          <a:lstStyle/>
          <a:p>
            <a:r>
              <a:rPr lang="tr-TR" dirty="0"/>
              <a:t>Ücretsiz deneme sürümü mevcut ancak kurumsal bir e posta adresi istiyor.</a:t>
            </a:r>
          </a:p>
          <a:p>
            <a:r>
              <a:rPr lang="tr-TR" dirty="0"/>
              <a:t>Dinamik </a:t>
            </a:r>
            <a:r>
              <a:rPr lang="tr-TR" dirty="0" err="1"/>
              <a:t>ip’ye</a:t>
            </a:r>
            <a:r>
              <a:rPr lang="tr-TR" dirty="0"/>
              <a:t> sahip nesne elemanları üzerinde bile iyi çalışır.</a:t>
            </a:r>
          </a:p>
          <a:p>
            <a:r>
              <a:rPr lang="tr-TR" dirty="0"/>
              <a:t>Gerçek cihazlarda </a:t>
            </a:r>
            <a:r>
              <a:rPr lang="tr-TR" dirty="0" err="1"/>
              <a:t>jailbreak</a:t>
            </a:r>
            <a:r>
              <a:rPr lang="tr-TR" dirty="0"/>
              <a:t> gerektirmeden test etme imkanı sunar.</a:t>
            </a:r>
          </a:p>
          <a:p>
            <a:r>
              <a:rPr lang="tr-TR" dirty="0"/>
              <a:t>Mobil web testleri için </a:t>
            </a:r>
            <a:r>
              <a:rPr lang="tr-TR" dirty="0" err="1"/>
              <a:t>Appium</a:t>
            </a:r>
            <a:r>
              <a:rPr lang="tr-TR" dirty="0"/>
              <a:t> ve </a:t>
            </a:r>
            <a:r>
              <a:rPr lang="tr-TR" dirty="0" err="1"/>
              <a:t>WebDriver</a:t>
            </a:r>
            <a:r>
              <a:rPr lang="tr-TR" dirty="0"/>
              <a:t> kullanmaktadır.</a:t>
            </a:r>
          </a:p>
          <a:p>
            <a:r>
              <a:rPr lang="tr-TR" dirty="0"/>
              <a:t>Videolu raporlama sistemi mevcut. (Yeniden test etmek zorunda kalmadan test sırasında olanları görme imkanı)</a:t>
            </a:r>
          </a:p>
          <a:p>
            <a:r>
              <a:rPr lang="tr-TR" dirty="0"/>
              <a:t>Birçok araçla bütünleşir. (</a:t>
            </a:r>
            <a:r>
              <a:rPr lang="tr-TR" dirty="0" err="1"/>
              <a:t>Jira</a:t>
            </a:r>
            <a:r>
              <a:rPr lang="tr-TR" dirty="0"/>
              <a:t>, </a:t>
            </a:r>
            <a:r>
              <a:rPr lang="tr-TR" dirty="0" err="1"/>
              <a:t>Jenkins</a:t>
            </a:r>
            <a:r>
              <a:rPr lang="tr-TR" dirty="0"/>
              <a:t>, </a:t>
            </a:r>
            <a:r>
              <a:rPr lang="tr-TR" dirty="0" err="1"/>
              <a:t>TestRail</a:t>
            </a:r>
            <a:r>
              <a:rPr lang="tr-TR" dirty="0"/>
              <a:t>, Git, </a:t>
            </a:r>
            <a:r>
              <a:rPr lang="tr-TR" dirty="0" err="1"/>
              <a:t>Travis</a:t>
            </a:r>
            <a:r>
              <a:rPr lang="tr-TR" dirty="0"/>
              <a:t> Cl …)</a:t>
            </a:r>
          </a:p>
          <a:p>
            <a:r>
              <a:rPr lang="tr-TR" dirty="0"/>
              <a:t>URL: </a:t>
            </a:r>
            <a:r>
              <a:rPr lang="tr-TR" dirty="0">
                <a:hlinkClick r:id="rId2"/>
              </a:rPr>
              <a:t>https://www.ranorex.com/mobile-automation-testing/?utm_source=softwaretestinghelp&amp;utm_medium=cpc&amp;utm_campaign=softwaretestinghelp_mobile-testing-tools</a:t>
            </a:r>
            <a:r>
              <a:rPr lang="tr-TR" dirty="0"/>
              <a:t> </a:t>
            </a:r>
          </a:p>
          <a:p>
            <a:endParaRPr lang="tr-TR" dirty="0"/>
          </a:p>
        </p:txBody>
      </p:sp>
      <p:pic>
        <p:nvPicPr>
          <p:cNvPr id="1028" name="Picture 4" descr="ranorex-logo">
            <a:extLst>
              <a:ext uri="{FF2B5EF4-FFF2-40B4-BE49-F238E27FC236}">
                <a16:creationId xmlns:a16="http://schemas.microsoft.com/office/drawing/2014/main" id="{B20BED50-C8A4-4E86-B0CD-4B985E3E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279" y="629985"/>
            <a:ext cx="3882794" cy="87362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4" name="Resim 3">
            <a:extLst>
              <a:ext uri="{FF2B5EF4-FFF2-40B4-BE49-F238E27FC236}">
                <a16:creationId xmlns:a16="http://schemas.microsoft.com/office/drawing/2014/main" id="{18438267-77F8-40CB-B04A-A49D3A73F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8BA50CA2-F7C9-4E9E-AA72-54F2C92F4C17}"/>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7" name="Dikdörtgen 6">
            <a:extLst>
              <a:ext uri="{FF2B5EF4-FFF2-40B4-BE49-F238E27FC236}">
                <a16:creationId xmlns:a16="http://schemas.microsoft.com/office/drawing/2014/main" id="{1B1715B1-C42B-4F50-A29E-92D92093EDE1}"/>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8" name="Resim 7">
            <a:extLst>
              <a:ext uri="{FF2B5EF4-FFF2-40B4-BE49-F238E27FC236}">
                <a16:creationId xmlns:a16="http://schemas.microsoft.com/office/drawing/2014/main" id="{B881A255-2C3E-4472-BE03-B942FFC518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28655225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2" name="Picture 6" descr="ranorex studio ile ilgili görsel sonucu">
            <a:extLst>
              <a:ext uri="{FF2B5EF4-FFF2-40B4-BE49-F238E27FC236}">
                <a16:creationId xmlns:a16="http://schemas.microsoft.com/office/drawing/2014/main" id="{FAEC5D89-E5DC-4C10-90B3-8064542C9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881" y="192505"/>
            <a:ext cx="7758238" cy="517215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39028963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1692A50-7687-46F1-8AFF-FBE25C02A694}"/>
              </a:ext>
            </a:extLst>
          </p:cNvPr>
          <p:cNvSpPr>
            <a:spLocks noGrp="1"/>
          </p:cNvSpPr>
          <p:nvPr>
            <p:ph idx="1"/>
          </p:nvPr>
        </p:nvSpPr>
        <p:spPr/>
        <p:txBody>
          <a:bodyPr>
            <a:normAutofit lnSpcReduction="10000"/>
          </a:bodyPr>
          <a:lstStyle/>
          <a:p>
            <a:r>
              <a:rPr lang="tr-TR" dirty="0"/>
              <a:t>Ücretsiz deneme sürümü mevcut ancak kurumsal bir e posta adresi istiyor.</a:t>
            </a:r>
          </a:p>
          <a:p>
            <a:r>
              <a:rPr lang="tr-TR" dirty="0"/>
              <a:t>Bulut sistemi tabanlı bir test platformu.</a:t>
            </a:r>
          </a:p>
          <a:p>
            <a:r>
              <a:rPr lang="tr-TR" dirty="0"/>
              <a:t>Birçok test senaryosunu, otomatik ve eşzamanlı olarak buluttaki cihazlar üzerinde uygulayabilirsiniz.</a:t>
            </a:r>
          </a:p>
          <a:p>
            <a:r>
              <a:rPr lang="tr-TR" dirty="0"/>
              <a:t>Geliştirdiğiniz test otomasyonunu doğrudan </a:t>
            </a:r>
            <a:r>
              <a:rPr lang="tr-TR" dirty="0" err="1"/>
              <a:t>IDE’nizde</a:t>
            </a:r>
            <a:r>
              <a:rPr lang="tr-TR" dirty="0"/>
              <a:t> çalıştırabilirsiniz.</a:t>
            </a:r>
          </a:p>
          <a:p>
            <a:r>
              <a:rPr lang="tr-TR" dirty="0"/>
              <a:t>Gerçek yaşam koşullarında test imkanı sunmaktadır.</a:t>
            </a:r>
          </a:p>
          <a:p>
            <a:r>
              <a:rPr lang="tr-TR" dirty="0"/>
              <a:t>Görsel test raporları ve detaylı anketlere erişim imkanı sunar.</a:t>
            </a:r>
          </a:p>
          <a:p>
            <a:r>
              <a:rPr lang="tr-TR" dirty="0"/>
              <a:t>** </a:t>
            </a:r>
            <a:r>
              <a:rPr lang="tr-TR" dirty="0" err="1"/>
              <a:t>SeeTest</a:t>
            </a:r>
            <a:r>
              <a:rPr lang="tr-TR" dirty="0"/>
              <a:t> </a:t>
            </a:r>
            <a:r>
              <a:rPr lang="tr-TR" dirty="0" err="1"/>
              <a:t>Automation</a:t>
            </a:r>
            <a:r>
              <a:rPr lang="tr-TR" dirty="0"/>
              <a:t> ve </a:t>
            </a:r>
            <a:r>
              <a:rPr lang="tr-TR" dirty="0" err="1"/>
              <a:t>Appium</a:t>
            </a:r>
            <a:r>
              <a:rPr lang="tr-TR" dirty="0"/>
              <a:t> </a:t>
            </a:r>
            <a:r>
              <a:rPr lang="tr-TR" dirty="0" err="1"/>
              <a:t>Studio</a:t>
            </a:r>
            <a:r>
              <a:rPr lang="tr-TR" dirty="0"/>
              <a:t> gelişmiş test araçlarını bünyesinde barındırır.</a:t>
            </a:r>
          </a:p>
          <a:p>
            <a:r>
              <a:rPr lang="tr-TR" dirty="0"/>
              <a:t>URL: </a:t>
            </a:r>
            <a:r>
              <a:rPr lang="tr-TR" dirty="0">
                <a:hlinkClick r:id="rId2"/>
              </a:rPr>
              <a:t>https://experitest.com/mobile-testing/</a:t>
            </a:r>
            <a:r>
              <a:rPr lang="tr-TR" dirty="0"/>
              <a:t>, </a:t>
            </a:r>
            <a:r>
              <a:rPr lang="tr-TR" dirty="0">
                <a:hlinkClick r:id="rId3"/>
              </a:rPr>
              <a:t>https://experitest</a:t>
            </a:r>
            <a:r>
              <a:rPr lang="tr-TR">
                <a:hlinkClick r:id="rId3"/>
              </a:rPr>
              <a:t>.com</a:t>
            </a:r>
            <a:r>
              <a:rPr lang="tr-TR"/>
              <a:t>, </a:t>
            </a:r>
            <a:r>
              <a:rPr lang="tr-TR">
                <a:hlinkClick r:id="rId4"/>
              </a:rPr>
              <a:t>https://experitest.com/mobile-test-automation/appium-studio/</a:t>
            </a:r>
            <a:r>
              <a:rPr lang="tr-TR"/>
              <a:t> </a:t>
            </a:r>
            <a:endParaRPr lang="tr-TR" dirty="0"/>
          </a:p>
        </p:txBody>
      </p:sp>
      <p:pic>
        <p:nvPicPr>
          <p:cNvPr id="2050" name="Picture 2" descr="experitest new logo">
            <a:extLst>
              <a:ext uri="{FF2B5EF4-FFF2-40B4-BE49-F238E27FC236}">
                <a16:creationId xmlns:a16="http://schemas.microsoft.com/office/drawing/2014/main" id="{B64A780B-9A4C-4DCF-96DA-59CB3B9B5F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0051" y="690562"/>
            <a:ext cx="2381250" cy="752475"/>
          </a:xfrm>
          <a:prstGeom prst="rect">
            <a:avLst/>
          </a:prstGeom>
          <a:noFill/>
          <a:extLst>
            <a:ext uri="{909E8E84-426E-40DD-AFC4-6F175D3DCCD1}">
              <a14:hiddenFill xmlns:a14="http://schemas.microsoft.com/office/drawing/2010/main">
                <a:solidFill>
                  <a:srgbClr val="FFFFFF"/>
                </a:solidFill>
              </a14:hiddenFill>
            </a:ext>
          </a:extLst>
        </p:spPr>
      </p:pic>
      <p:pic>
        <p:nvPicPr>
          <p:cNvPr id="4" name="Resim 3">
            <a:extLst>
              <a:ext uri="{FF2B5EF4-FFF2-40B4-BE49-F238E27FC236}">
                <a16:creationId xmlns:a16="http://schemas.microsoft.com/office/drawing/2014/main" id="{1944B129-39AC-49C6-96A9-59C343EF26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C46FA260-B275-4F35-9E0E-B5212287DB7D}"/>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6" name="Dikdörtgen 5">
            <a:extLst>
              <a:ext uri="{FF2B5EF4-FFF2-40B4-BE49-F238E27FC236}">
                <a16:creationId xmlns:a16="http://schemas.microsoft.com/office/drawing/2014/main" id="{20D1A59C-E117-4939-AF5F-9150B4EACB7F}"/>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7" name="Resim 6">
            <a:extLst>
              <a:ext uri="{FF2B5EF4-FFF2-40B4-BE49-F238E27FC236}">
                <a16:creationId xmlns:a16="http://schemas.microsoft.com/office/drawing/2014/main" id="{8A1C0E49-4F62-413D-A0C7-24420786E4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29227872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seetest automation ile ilgili görsel sonucu">
            <a:extLst>
              <a:ext uri="{FF2B5EF4-FFF2-40B4-BE49-F238E27FC236}">
                <a16:creationId xmlns:a16="http://schemas.microsoft.com/office/drawing/2014/main" id="{2244FA8A-506E-4AE8-A46A-9FE4157E4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046" y="232609"/>
            <a:ext cx="9489907" cy="506128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29759087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183D2CD-FE0E-4A72-B1DE-7254F36BD608}"/>
              </a:ext>
            </a:extLst>
          </p:cNvPr>
          <p:cNvSpPr>
            <a:spLocks noGrp="1"/>
          </p:cNvSpPr>
          <p:nvPr>
            <p:ph idx="1"/>
          </p:nvPr>
        </p:nvSpPr>
        <p:spPr>
          <a:xfrm>
            <a:off x="913794" y="2222987"/>
            <a:ext cx="10353762" cy="4058751"/>
          </a:xfrm>
        </p:spPr>
        <p:txBody>
          <a:bodyPr/>
          <a:lstStyle/>
          <a:p>
            <a:r>
              <a:rPr lang="tr-TR" dirty="0"/>
              <a:t>Ücretsiz deneme sürümü mevcut ancak kurumsal bir e posta adresi istiyor.</a:t>
            </a:r>
          </a:p>
          <a:p>
            <a:r>
              <a:rPr lang="tr-TR" dirty="0"/>
              <a:t>Test işlemlerini bünyesinde barındırdığı </a:t>
            </a:r>
            <a:r>
              <a:rPr lang="tr-TR" dirty="0" err="1"/>
              <a:t>testerlar</a:t>
            </a:r>
            <a:r>
              <a:rPr lang="tr-TR" dirty="0"/>
              <a:t> tarafından yürütür.</a:t>
            </a:r>
          </a:p>
          <a:p>
            <a:r>
              <a:rPr lang="tr-TR" dirty="0"/>
              <a:t>Gerçek cihazlar üzerinde test imkanı sunmaktadır.</a:t>
            </a:r>
          </a:p>
          <a:p>
            <a:r>
              <a:rPr lang="tr-TR" dirty="0"/>
              <a:t>Gerçek insanlar tarafından oluşturulmuş raporlar ve geribildirimler alırsınız.</a:t>
            </a:r>
          </a:p>
          <a:p>
            <a:r>
              <a:rPr lang="tr-TR" dirty="0"/>
              <a:t>URL: </a:t>
            </a:r>
            <a:r>
              <a:rPr lang="tr-TR" dirty="0">
                <a:hlinkClick r:id="rId2"/>
              </a:rPr>
              <a:t>https://get.test.io/mobile-testing/?utm_source=softwaretestinghelp&amp;utm_medium=listing&amp;utm_campaign=mobiletesting_listing_sth</a:t>
            </a:r>
            <a:r>
              <a:rPr lang="tr-TR" dirty="0"/>
              <a:t> </a:t>
            </a:r>
          </a:p>
          <a:p>
            <a:pPr marL="36900" indent="0">
              <a:buNone/>
            </a:pPr>
            <a:endParaRPr lang="tr-TR" dirty="0"/>
          </a:p>
          <a:p>
            <a:pPr marL="36900" indent="0">
              <a:buNone/>
            </a:pPr>
            <a:r>
              <a:rPr lang="tr-TR" dirty="0"/>
              <a:t>Not: Ayrıntılı veya hassas noktalar içeren test </a:t>
            </a:r>
            <a:r>
              <a:rPr lang="tr-TR" dirty="0" err="1"/>
              <a:t>case’ler</a:t>
            </a:r>
            <a:r>
              <a:rPr lang="tr-TR" dirty="0"/>
              <a:t> için bu tarz hizmetlerden yararlanılabilir.</a:t>
            </a:r>
          </a:p>
          <a:p>
            <a:pPr marL="36900" indent="0">
              <a:buNone/>
            </a:pPr>
            <a:endParaRPr lang="tr-TR" dirty="0"/>
          </a:p>
        </p:txBody>
      </p:sp>
      <p:pic>
        <p:nvPicPr>
          <p:cNvPr id="4098" name="Picture 2" descr="testIO-logo">
            <a:extLst>
              <a:ext uri="{FF2B5EF4-FFF2-40B4-BE49-F238E27FC236}">
                <a16:creationId xmlns:a16="http://schemas.microsoft.com/office/drawing/2014/main" id="{0526ECF6-9E48-489E-97B8-D47078435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588" y="576262"/>
            <a:ext cx="2924175" cy="9810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4" name="Resim 3">
            <a:extLst>
              <a:ext uri="{FF2B5EF4-FFF2-40B4-BE49-F238E27FC236}">
                <a16:creationId xmlns:a16="http://schemas.microsoft.com/office/drawing/2014/main" id="{14F021B4-34EC-4663-8A50-55A064DCAA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977412E0-A2E1-4960-82E3-4AEE137E5CF1}"/>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6" name="Dikdörtgen 5">
            <a:extLst>
              <a:ext uri="{FF2B5EF4-FFF2-40B4-BE49-F238E27FC236}">
                <a16:creationId xmlns:a16="http://schemas.microsoft.com/office/drawing/2014/main" id="{C3ED2741-0D30-4CAB-AB26-A77F55C9805F}"/>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7" name="Resim 6">
            <a:extLst>
              <a:ext uri="{FF2B5EF4-FFF2-40B4-BE49-F238E27FC236}">
                <a16:creationId xmlns:a16="http://schemas.microsoft.com/office/drawing/2014/main" id="{3394BECB-D86D-4FB4-84F2-7FDACEF18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3148922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8" name="Picture 4" descr="test İO ile ilgili görsel sonucu">
            <a:extLst>
              <a:ext uri="{FF2B5EF4-FFF2-40B4-BE49-F238E27FC236}">
                <a16:creationId xmlns:a16="http://schemas.microsoft.com/office/drawing/2014/main" id="{CD301330-DE81-4BB6-905F-CC5643681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481" y="321596"/>
            <a:ext cx="6967037" cy="493885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2879295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47F31A3-FFDE-4EFD-8790-D03395E8D415}"/>
              </a:ext>
            </a:extLst>
          </p:cNvPr>
          <p:cNvSpPr>
            <a:spLocks noGrp="1"/>
          </p:cNvSpPr>
          <p:nvPr>
            <p:ph idx="1"/>
          </p:nvPr>
        </p:nvSpPr>
        <p:spPr>
          <a:xfrm>
            <a:off x="913794" y="2253393"/>
            <a:ext cx="10353762" cy="4058751"/>
          </a:xfrm>
        </p:spPr>
        <p:txBody>
          <a:bodyPr>
            <a:normAutofit lnSpcReduction="10000"/>
          </a:bodyPr>
          <a:lstStyle/>
          <a:p>
            <a:r>
              <a:rPr lang="tr-TR" dirty="0"/>
              <a:t>15 günlük ücretsiz deneme süresi ile kişisel bilgilerinizle kaydolabiliyorsunuz.</a:t>
            </a:r>
          </a:p>
          <a:p>
            <a:r>
              <a:rPr lang="tr-TR" dirty="0"/>
              <a:t>Mobil cihazları (</a:t>
            </a:r>
            <a:r>
              <a:rPr lang="tr-TR" dirty="0" err="1"/>
              <a:t>iOS</a:t>
            </a:r>
            <a:r>
              <a:rPr lang="tr-TR" dirty="0"/>
              <a:t> ve </a:t>
            </a:r>
            <a:r>
              <a:rPr lang="tr-TR" dirty="0" err="1"/>
              <a:t>Android</a:t>
            </a:r>
            <a:r>
              <a:rPr lang="tr-TR" dirty="0"/>
              <a:t>) barındıran bir tür bulut platformu, içerisindeki cihazlara uzaktan erişim sayesinde gerçek cihaz testleri yürütebiliyorsunuz.</a:t>
            </a:r>
          </a:p>
          <a:p>
            <a:r>
              <a:rPr lang="tr-TR" dirty="0" err="1"/>
              <a:t>Appium</a:t>
            </a:r>
            <a:r>
              <a:rPr lang="tr-TR" dirty="0"/>
              <a:t> açık kaynak kodlu </a:t>
            </a:r>
            <a:r>
              <a:rPr lang="tr-TR" dirty="0" err="1"/>
              <a:t>framework</a:t>
            </a:r>
            <a:r>
              <a:rPr lang="tr-TR" dirty="0"/>
              <a:t> tabanında geliştirilmiş bir platform.</a:t>
            </a:r>
          </a:p>
          <a:p>
            <a:r>
              <a:rPr lang="tr-TR" dirty="0"/>
              <a:t>Laboratuvardaki cihazlara devamlı olarak donanım ve işletim sistemi güncellemeleri yapılabiliyor.</a:t>
            </a:r>
          </a:p>
          <a:p>
            <a:r>
              <a:rPr lang="tr-TR" dirty="0"/>
              <a:t>Testleri her cihazda komut değişikliği yaparak uygulamak zorunda kalmıyorsunuz.</a:t>
            </a:r>
          </a:p>
          <a:p>
            <a:r>
              <a:rPr lang="tr-TR" dirty="0"/>
              <a:t>Testleri otomatik olarak denemek için bir günlük planı yapabiliyorsunuz.</a:t>
            </a:r>
          </a:p>
          <a:p>
            <a:r>
              <a:rPr lang="tr-TR" dirty="0"/>
              <a:t>URL: </a:t>
            </a:r>
            <a:r>
              <a:rPr lang="tr-TR" dirty="0">
                <a:hlinkClick r:id="rId2"/>
              </a:rPr>
              <a:t>https://kobiton.com/?utm_source=software_testing_help&amp;utm_campaign=software_testing_help&amp;utm_medium=pr&amp;utm_content=ranking_5spot</a:t>
            </a:r>
            <a:r>
              <a:rPr lang="tr-TR" dirty="0"/>
              <a:t> </a:t>
            </a:r>
          </a:p>
        </p:txBody>
      </p:sp>
      <p:pic>
        <p:nvPicPr>
          <p:cNvPr id="5122" name="Picture 2" descr="logo-kobiton">
            <a:extLst>
              <a:ext uri="{FF2B5EF4-FFF2-40B4-BE49-F238E27FC236}">
                <a16:creationId xmlns:a16="http://schemas.microsoft.com/office/drawing/2014/main" id="{4C254287-26B0-4396-8ACF-D5454E177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2409" y="545856"/>
            <a:ext cx="3956533" cy="104188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4" name="Resim 3">
            <a:extLst>
              <a:ext uri="{FF2B5EF4-FFF2-40B4-BE49-F238E27FC236}">
                <a16:creationId xmlns:a16="http://schemas.microsoft.com/office/drawing/2014/main" id="{96306377-BA2C-42A4-AA93-66F0F641D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5F96549F-BEFB-4446-A8EC-1BF7A88647EA}"/>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6" name="Dikdörtgen 5">
            <a:extLst>
              <a:ext uri="{FF2B5EF4-FFF2-40B4-BE49-F238E27FC236}">
                <a16:creationId xmlns:a16="http://schemas.microsoft.com/office/drawing/2014/main" id="{97A78CDB-8E93-43FE-B6E1-B1C43DF0ED80}"/>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7" name="Resim 6">
            <a:extLst>
              <a:ext uri="{FF2B5EF4-FFF2-40B4-BE49-F238E27FC236}">
                <a16:creationId xmlns:a16="http://schemas.microsoft.com/office/drawing/2014/main" id="{F43BEDA3-FBE3-41E2-A2E7-91F3951AF6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16011356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9B7BAE37-E16A-4B06-8F0C-33078B895DE6}"/>
              </a:ext>
            </a:extLst>
          </p:cNvPr>
          <p:cNvPicPr>
            <a:picLocks noChangeAspect="1"/>
          </p:cNvPicPr>
          <p:nvPr/>
        </p:nvPicPr>
        <p:blipFill rotWithShape="1">
          <a:blip r:embed="rId2">
            <a:extLst>
              <a:ext uri="{28A0092B-C50C-407E-A947-70E740481C1C}">
                <a14:useLocalDpi xmlns:a14="http://schemas.microsoft.com/office/drawing/2010/main" val="0"/>
              </a:ext>
            </a:extLst>
          </a:blip>
          <a:srcRect b="32736"/>
          <a:stretch/>
        </p:blipFill>
        <p:spPr>
          <a:xfrm>
            <a:off x="1973470" y="232012"/>
            <a:ext cx="8245060" cy="46129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92046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16CDAF4-CE7A-4B9D-ACCD-569EDCC27DAD}"/>
              </a:ext>
            </a:extLst>
          </p:cNvPr>
          <p:cNvSpPr>
            <a:spLocks noGrp="1"/>
          </p:cNvSpPr>
          <p:nvPr>
            <p:ph type="title"/>
          </p:nvPr>
        </p:nvSpPr>
        <p:spPr/>
        <p:txBody>
          <a:bodyPr/>
          <a:lstStyle/>
          <a:p>
            <a:r>
              <a:rPr lang="tr-TR" dirty="0"/>
              <a:t>2.Adım: Entegrasyon Testi</a:t>
            </a:r>
          </a:p>
        </p:txBody>
      </p:sp>
      <p:sp>
        <p:nvSpPr>
          <p:cNvPr id="3" name="İçerik Yer Tutucusu 2">
            <a:extLst>
              <a:ext uri="{FF2B5EF4-FFF2-40B4-BE49-F238E27FC236}">
                <a16:creationId xmlns:a16="http://schemas.microsoft.com/office/drawing/2014/main" id="{EC11A295-8AAD-4C1F-A51F-3638D7B37A66}"/>
              </a:ext>
            </a:extLst>
          </p:cNvPr>
          <p:cNvSpPr>
            <a:spLocks noGrp="1"/>
          </p:cNvSpPr>
          <p:nvPr>
            <p:ph idx="1"/>
          </p:nvPr>
        </p:nvSpPr>
        <p:spPr/>
        <p:txBody>
          <a:bodyPr/>
          <a:lstStyle/>
          <a:p>
            <a:r>
              <a:rPr lang="tr-TR" dirty="0"/>
              <a:t>Üretilen her bir parçanın bir diğer parça ile olan uyumu test edilir. </a:t>
            </a:r>
          </a:p>
          <a:p>
            <a:endParaRPr lang="tr-TR" dirty="0"/>
          </a:p>
          <a:p>
            <a:pPr marL="36900" indent="0">
              <a:buNone/>
            </a:pPr>
            <a:r>
              <a:rPr lang="tr-TR" dirty="0"/>
              <a:t>Örneğin krank milinden gelen dairesel hareket, çarklar ile diferansiyele ve tekerleklere beklentiyi karşılayacak biçimde iletilebiliyor mu ?</a:t>
            </a:r>
          </a:p>
          <a:p>
            <a:pPr marL="36900" indent="0">
              <a:buNone/>
            </a:pPr>
            <a:endParaRPr lang="tr-TR" dirty="0"/>
          </a:p>
          <a:p>
            <a:pPr marL="36900" indent="0">
              <a:buNone/>
            </a:pPr>
            <a:r>
              <a:rPr lang="tr-TR" dirty="0"/>
              <a:t>Test eden, parçaların iç yapıları hakkında bilgi sahibi olmalıdır ki işleyiş hakkında daha tutarlı bir yorum yapabilsin. Dolayısıyla </a:t>
            </a:r>
            <a:r>
              <a:rPr lang="tr-TR" dirty="0" err="1"/>
              <a:t>Gray</a:t>
            </a:r>
            <a:r>
              <a:rPr lang="tr-TR" dirty="0"/>
              <a:t> Box </a:t>
            </a:r>
            <a:r>
              <a:rPr lang="tr-TR" dirty="0" err="1"/>
              <a:t>Testing</a:t>
            </a:r>
            <a:r>
              <a:rPr lang="tr-TR" dirty="0"/>
              <a:t> metodu kullanılmış olur.</a:t>
            </a:r>
          </a:p>
          <a:p>
            <a:pPr marL="36900" indent="0">
              <a:buNone/>
            </a:pPr>
            <a:endParaRPr lang="tr-TR" dirty="0"/>
          </a:p>
          <a:p>
            <a:pPr marL="36900" indent="0">
              <a:buNone/>
            </a:pPr>
            <a:endParaRPr lang="tr-TR" dirty="0"/>
          </a:p>
        </p:txBody>
      </p:sp>
    </p:spTree>
    <p:extLst>
      <p:ext uri="{BB962C8B-B14F-4D97-AF65-F5344CB8AC3E}">
        <p14:creationId xmlns:p14="http://schemas.microsoft.com/office/powerpoint/2010/main" val="26286489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4" name="Picture 6" descr="kobiton ile ilgili görsel sonucu">
            <a:extLst>
              <a:ext uri="{FF2B5EF4-FFF2-40B4-BE49-F238E27FC236}">
                <a16:creationId xmlns:a16="http://schemas.microsoft.com/office/drawing/2014/main" id="{49944C8C-BFA0-4BAE-B719-A39C88DAC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2163" y="304800"/>
            <a:ext cx="8447673" cy="501228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24427528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04F918F-70DF-4633-A6E0-0D0C8BEFA733}"/>
              </a:ext>
            </a:extLst>
          </p:cNvPr>
          <p:cNvSpPr>
            <a:spLocks noGrp="1"/>
          </p:cNvSpPr>
          <p:nvPr>
            <p:ph idx="1"/>
          </p:nvPr>
        </p:nvSpPr>
        <p:spPr>
          <a:xfrm>
            <a:off x="913794" y="2203387"/>
            <a:ext cx="10353762" cy="4058751"/>
          </a:xfrm>
        </p:spPr>
        <p:txBody>
          <a:bodyPr/>
          <a:lstStyle/>
          <a:p>
            <a:r>
              <a:rPr lang="tr-TR" dirty="0"/>
              <a:t>Tamamen ücretsiz bir </a:t>
            </a:r>
            <a:r>
              <a:rPr lang="tr-TR" dirty="0" err="1"/>
              <a:t>framework</a:t>
            </a:r>
            <a:r>
              <a:rPr lang="tr-TR" dirty="0"/>
              <a:t>.</a:t>
            </a:r>
          </a:p>
          <a:p>
            <a:r>
              <a:rPr lang="tr-TR" dirty="0"/>
              <a:t>Açık kaynak bir kütüphaneye sahip.</a:t>
            </a:r>
          </a:p>
          <a:p>
            <a:r>
              <a:rPr lang="tr-TR" dirty="0" err="1"/>
              <a:t>Android</a:t>
            </a:r>
            <a:r>
              <a:rPr lang="tr-TR" dirty="0"/>
              <a:t> UI testlerini otomatikleştirmek için en çok tercih edilen yazılımlardan biridir.</a:t>
            </a:r>
          </a:p>
          <a:p>
            <a:r>
              <a:rPr lang="tr-TR" dirty="0"/>
              <a:t>Sistem gereksinimleri: </a:t>
            </a:r>
            <a:r>
              <a:rPr lang="tr-TR" dirty="0" err="1"/>
              <a:t>Android</a:t>
            </a:r>
            <a:r>
              <a:rPr lang="tr-TR" dirty="0"/>
              <a:t> SDK, </a:t>
            </a:r>
            <a:r>
              <a:rPr lang="tr-TR" dirty="0" err="1"/>
              <a:t>Eclipse</a:t>
            </a:r>
            <a:r>
              <a:rPr lang="tr-TR" dirty="0"/>
              <a:t> (Test projesini </a:t>
            </a:r>
            <a:r>
              <a:rPr lang="tr-TR" dirty="0" err="1"/>
              <a:t>build</a:t>
            </a:r>
            <a:r>
              <a:rPr lang="tr-TR" dirty="0"/>
              <a:t> etmek için), </a:t>
            </a:r>
            <a:r>
              <a:rPr lang="tr-TR" dirty="0" err="1"/>
              <a:t>Android</a:t>
            </a:r>
            <a:r>
              <a:rPr lang="tr-TR" dirty="0"/>
              <a:t> Development Kit, Java Development Kit, Güncel </a:t>
            </a:r>
            <a:r>
              <a:rPr lang="tr-TR" dirty="0" err="1"/>
              <a:t>Robotium</a:t>
            </a:r>
            <a:r>
              <a:rPr lang="tr-TR" dirty="0"/>
              <a:t> yazılımı.</a:t>
            </a:r>
          </a:p>
          <a:p>
            <a:r>
              <a:rPr lang="tr-TR" dirty="0"/>
              <a:t>Uygulamaya başlamak için küçük bir rehbere </a:t>
            </a:r>
            <a:r>
              <a:rPr lang="tr-TR" dirty="0">
                <a:hlinkClick r:id="rId2"/>
              </a:rPr>
              <a:t>https://www.softwaretestinghelp.com/robotium-tutorial-android-application-ui-testing-tool/</a:t>
            </a:r>
            <a:r>
              <a:rPr lang="tr-TR" dirty="0"/>
              <a:t>  adresinden ulaşabilirsiniz.</a:t>
            </a:r>
          </a:p>
          <a:p>
            <a:r>
              <a:rPr lang="tr-TR" dirty="0"/>
              <a:t>URL: </a:t>
            </a:r>
            <a:r>
              <a:rPr lang="tr-TR" dirty="0">
                <a:hlinkClick r:id="rId3"/>
              </a:rPr>
              <a:t>https://github.com/robotiumtech/robotium</a:t>
            </a:r>
            <a:r>
              <a:rPr lang="tr-TR" dirty="0"/>
              <a:t> </a:t>
            </a:r>
          </a:p>
        </p:txBody>
      </p:sp>
      <p:pic>
        <p:nvPicPr>
          <p:cNvPr id="6146" name="Picture 2" descr="Mobile Testing Tools8">
            <a:extLst>
              <a:ext uri="{FF2B5EF4-FFF2-40B4-BE49-F238E27FC236}">
                <a16:creationId xmlns:a16="http://schemas.microsoft.com/office/drawing/2014/main" id="{3FDF2EA9-7C55-4B02-A864-3BAB29A82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5202" y="595862"/>
            <a:ext cx="3650947" cy="9418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4" name="Resim 3">
            <a:extLst>
              <a:ext uri="{FF2B5EF4-FFF2-40B4-BE49-F238E27FC236}">
                <a16:creationId xmlns:a16="http://schemas.microsoft.com/office/drawing/2014/main" id="{B4765A13-2B4D-49AC-A105-B08181EF3B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D1223512-5979-4928-BDC2-2FDF8E03653A}"/>
              </a:ext>
            </a:extLst>
          </p:cNvPr>
          <p:cNvSpPr/>
          <p:nvPr/>
        </p:nvSpPr>
        <p:spPr>
          <a:xfrm>
            <a:off x="10120099" y="610804"/>
            <a:ext cx="1396016" cy="369332"/>
          </a:xfrm>
          <a:prstGeom prst="rect">
            <a:avLst/>
          </a:prstGeom>
        </p:spPr>
        <p:txBody>
          <a:bodyPr wrap="square">
            <a:spAutoFit/>
          </a:bodyPr>
          <a:lstStyle/>
          <a:p>
            <a:r>
              <a:rPr lang="tr-TR" dirty="0"/>
              <a:t>ANDROID</a:t>
            </a:r>
          </a:p>
        </p:txBody>
      </p:sp>
      <p:pic>
        <p:nvPicPr>
          <p:cNvPr id="6" name="Resim 5">
            <a:extLst>
              <a:ext uri="{FF2B5EF4-FFF2-40B4-BE49-F238E27FC236}">
                <a16:creationId xmlns:a16="http://schemas.microsoft.com/office/drawing/2014/main" id="{32DD54D4-B519-46A4-BC4F-C802AC92EE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1254" y="1065483"/>
            <a:ext cx="526278" cy="526278"/>
          </a:xfrm>
          <a:prstGeom prst="rect">
            <a:avLst/>
          </a:prstGeom>
        </p:spPr>
      </p:pic>
      <p:sp>
        <p:nvSpPr>
          <p:cNvPr id="8" name="Dikdörtgen 7">
            <a:extLst>
              <a:ext uri="{FF2B5EF4-FFF2-40B4-BE49-F238E27FC236}">
                <a16:creationId xmlns:a16="http://schemas.microsoft.com/office/drawing/2014/main" id="{1FC7A1FF-E0B2-4B6C-9EEF-C5B3808C7F08}"/>
              </a:ext>
            </a:extLst>
          </p:cNvPr>
          <p:cNvSpPr/>
          <p:nvPr/>
        </p:nvSpPr>
        <p:spPr>
          <a:xfrm>
            <a:off x="10120099" y="1137082"/>
            <a:ext cx="1396016" cy="369332"/>
          </a:xfrm>
          <a:prstGeom prst="rect">
            <a:avLst/>
          </a:prstGeom>
        </p:spPr>
        <p:txBody>
          <a:bodyPr wrap="square">
            <a:spAutoFit/>
          </a:bodyPr>
          <a:lstStyle/>
          <a:p>
            <a:r>
              <a:rPr lang="tr-TR" dirty="0" err="1"/>
              <a:t>iOS</a:t>
            </a:r>
            <a:endParaRPr lang="tr-TR" dirty="0"/>
          </a:p>
        </p:txBody>
      </p:sp>
    </p:spTree>
    <p:extLst>
      <p:ext uri="{BB962C8B-B14F-4D97-AF65-F5344CB8AC3E}">
        <p14:creationId xmlns:p14="http://schemas.microsoft.com/office/powerpoint/2010/main" val="3556716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robotium ile ilgili görsel sonucu">
            <a:extLst>
              <a:ext uri="{FF2B5EF4-FFF2-40B4-BE49-F238E27FC236}">
                <a16:creationId xmlns:a16="http://schemas.microsoft.com/office/drawing/2014/main" id="{6F44B4AA-50ED-42C1-A652-E68C4D2A38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294"/>
          <a:stretch/>
        </p:blipFill>
        <p:spPr bwMode="auto">
          <a:xfrm>
            <a:off x="1501691" y="340895"/>
            <a:ext cx="9188618" cy="473918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12423822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1B331F0-FD25-4185-8424-6CFBA7013C97}"/>
              </a:ext>
            </a:extLst>
          </p:cNvPr>
          <p:cNvSpPr>
            <a:spLocks noGrp="1"/>
          </p:cNvSpPr>
          <p:nvPr>
            <p:ph idx="1"/>
          </p:nvPr>
        </p:nvSpPr>
        <p:spPr>
          <a:xfrm>
            <a:off x="919118" y="2197670"/>
            <a:ext cx="10353762" cy="4058751"/>
          </a:xfrm>
        </p:spPr>
        <p:txBody>
          <a:bodyPr>
            <a:normAutofit fontScale="92500" lnSpcReduction="10000"/>
          </a:bodyPr>
          <a:lstStyle/>
          <a:p>
            <a:r>
              <a:rPr lang="tr-TR" dirty="0"/>
              <a:t>Ücretsiz ve açık kaynaklı kütüphaneye sahip bir diğer </a:t>
            </a:r>
            <a:r>
              <a:rPr lang="tr-TR" dirty="0" err="1"/>
              <a:t>framework</a:t>
            </a:r>
            <a:r>
              <a:rPr lang="tr-TR" dirty="0"/>
              <a:t> (</a:t>
            </a:r>
            <a:r>
              <a:rPr lang="tr-TR" dirty="0" err="1"/>
              <a:t>Android</a:t>
            </a:r>
            <a:r>
              <a:rPr lang="tr-TR" dirty="0"/>
              <a:t> ve </a:t>
            </a:r>
            <a:r>
              <a:rPr lang="tr-TR" dirty="0" err="1"/>
              <a:t>iOS</a:t>
            </a:r>
            <a:r>
              <a:rPr lang="tr-TR" dirty="0"/>
              <a:t> için)</a:t>
            </a:r>
          </a:p>
          <a:p>
            <a:r>
              <a:rPr lang="tr-TR" dirty="0"/>
              <a:t>Otomatik fonksiyonel testlerin yürütülmesinde kullanılır.</a:t>
            </a:r>
          </a:p>
          <a:p>
            <a:r>
              <a:rPr lang="tr-TR" dirty="0" err="1"/>
              <a:t>Android</a:t>
            </a:r>
            <a:r>
              <a:rPr lang="tr-TR" dirty="0"/>
              <a:t> ve </a:t>
            </a:r>
            <a:r>
              <a:rPr lang="tr-TR" dirty="0" err="1"/>
              <a:t>iOS</a:t>
            </a:r>
            <a:r>
              <a:rPr lang="tr-TR" dirty="0"/>
              <a:t> için 2 açık kaynaklı kütüphaneden oluşur.</a:t>
            </a:r>
          </a:p>
          <a:p>
            <a:r>
              <a:rPr lang="tr-TR" dirty="0"/>
              <a:t>Mobil cihazlara özel bazı aksiyonlar (ekrana dokunma, kaydırma vb.) için bazı </a:t>
            </a:r>
            <a:r>
              <a:rPr lang="tr-TR" dirty="0" err="1"/>
              <a:t>API’lar</a:t>
            </a:r>
            <a:r>
              <a:rPr lang="tr-TR" dirty="0"/>
              <a:t> (uygulama geliştirme </a:t>
            </a:r>
            <a:r>
              <a:rPr lang="tr-TR" dirty="0" err="1"/>
              <a:t>arayüzü</a:t>
            </a:r>
            <a:r>
              <a:rPr lang="tr-TR" dirty="0"/>
              <a:t>) sağlamaktadır.</a:t>
            </a:r>
          </a:p>
          <a:p>
            <a:r>
              <a:rPr lang="tr-TR" dirty="0" err="1"/>
              <a:t>Ruby</a:t>
            </a:r>
            <a:r>
              <a:rPr lang="tr-TR" dirty="0"/>
              <a:t>, Java, .NET, </a:t>
            </a:r>
            <a:r>
              <a:rPr lang="tr-TR" dirty="0" err="1"/>
              <a:t>Flex</a:t>
            </a:r>
            <a:r>
              <a:rPr lang="tr-TR" dirty="0"/>
              <a:t> gibi ve birçok benzer dili desteklemektedir.</a:t>
            </a:r>
          </a:p>
          <a:p>
            <a:r>
              <a:rPr lang="tr-TR" dirty="0"/>
              <a:t>Etkin bir kullanım için bazı </a:t>
            </a:r>
            <a:r>
              <a:rPr lang="tr-TR" dirty="0" err="1"/>
              <a:t>bash</a:t>
            </a:r>
            <a:r>
              <a:rPr lang="tr-TR" dirty="0"/>
              <a:t> </a:t>
            </a:r>
            <a:r>
              <a:rPr lang="tr-TR" dirty="0" err="1"/>
              <a:t>prompt</a:t>
            </a:r>
            <a:r>
              <a:rPr lang="tr-TR" dirty="0"/>
              <a:t> ve terminal komutlarına hakim olmalısınız. (Dosyayı güncelleme aşamasında özellikle)</a:t>
            </a:r>
          </a:p>
          <a:p>
            <a:r>
              <a:rPr lang="tr-TR" dirty="0" err="1"/>
              <a:t>iOS</a:t>
            </a:r>
            <a:r>
              <a:rPr lang="tr-TR" dirty="0"/>
              <a:t> cihazları için </a:t>
            </a:r>
            <a:r>
              <a:rPr lang="tr-TR" dirty="0" err="1"/>
              <a:t>Xamarin</a:t>
            </a:r>
            <a:r>
              <a:rPr lang="tr-TR" dirty="0"/>
              <a:t> Test </a:t>
            </a:r>
            <a:r>
              <a:rPr lang="tr-TR" dirty="0" err="1"/>
              <a:t>Cloud</a:t>
            </a:r>
            <a:r>
              <a:rPr lang="tr-TR" dirty="0"/>
              <a:t> Agent kurulu olmalı.</a:t>
            </a:r>
          </a:p>
          <a:p>
            <a:r>
              <a:rPr lang="tr-TR" dirty="0"/>
              <a:t>URL: </a:t>
            </a:r>
            <a:r>
              <a:rPr lang="tr-TR" dirty="0">
                <a:hlinkClick r:id="rId2"/>
              </a:rPr>
              <a:t>https://github.com/calabash/calabash-android</a:t>
            </a:r>
            <a:r>
              <a:rPr lang="tr-TR" dirty="0"/>
              <a:t> (ANDROID)</a:t>
            </a:r>
          </a:p>
          <a:p>
            <a:r>
              <a:rPr lang="tr-TR" dirty="0"/>
              <a:t>URL 2: </a:t>
            </a:r>
            <a:r>
              <a:rPr lang="tr-TR" dirty="0">
                <a:hlinkClick r:id="rId3"/>
              </a:rPr>
              <a:t>https://github.com/calabash/calabash-ios</a:t>
            </a:r>
            <a:r>
              <a:rPr lang="tr-TR" dirty="0"/>
              <a:t> (</a:t>
            </a:r>
            <a:r>
              <a:rPr lang="tr-TR" dirty="0" err="1"/>
              <a:t>iOS</a:t>
            </a:r>
            <a:r>
              <a:rPr lang="tr-TR" dirty="0"/>
              <a:t>)</a:t>
            </a:r>
          </a:p>
        </p:txBody>
      </p:sp>
      <p:pic>
        <p:nvPicPr>
          <p:cNvPr id="7170" name="Picture 2" descr="Mobile Testing Tools3">
            <a:extLst>
              <a:ext uri="{FF2B5EF4-FFF2-40B4-BE49-F238E27FC236}">
                <a16:creationId xmlns:a16="http://schemas.microsoft.com/office/drawing/2014/main" id="{3CE99F63-0DC7-4782-98A5-AE9DC814F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5447" y="394835"/>
            <a:ext cx="2241105" cy="11612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4" name="Resim 3">
            <a:extLst>
              <a:ext uri="{FF2B5EF4-FFF2-40B4-BE49-F238E27FC236}">
                <a16:creationId xmlns:a16="http://schemas.microsoft.com/office/drawing/2014/main" id="{3D59DE6E-A6CE-4153-9F48-D3EB31EF2B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0014330F-11E6-44FB-8A54-988AD6D1BC8C}"/>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6" name="Dikdörtgen 5">
            <a:extLst>
              <a:ext uri="{FF2B5EF4-FFF2-40B4-BE49-F238E27FC236}">
                <a16:creationId xmlns:a16="http://schemas.microsoft.com/office/drawing/2014/main" id="{1D8EFA12-F14F-44C4-A7C3-1D4C63E89D3A}"/>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7" name="Resim 6">
            <a:extLst>
              <a:ext uri="{FF2B5EF4-FFF2-40B4-BE49-F238E27FC236}">
                <a16:creationId xmlns:a16="http://schemas.microsoft.com/office/drawing/2014/main" id="{E7DB9BA2-0749-4BEC-9F4F-A43A39C5D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607073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alaba.sh testing ile ilgili görsel sonucu">
            <a:extLst>
              <a:ext uri="{FF2B5EF4-FFF2-40B4-BE49-F238E27FC236}">
                <a16:creationId xmlns:a16="http://schemas.microsoft.com/office/drawing/2014/main" id="{055ECC73-2DE1-4D9E-8CA4-AA881571F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759" y="226426"/>
            <a:ext cx="8866481" cy="55366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34886660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B8D1710-DCBF-4713-AD33-AD32ADD0BAA8}"/>
              </a:ext>
            </a:extLst>
          </p:cNvPr>
          <p:cNvSpPr>
            <a:spLocks noGrp="1"/>
          </p:cNvSpPr>
          <p:nvPr>
            <p:ph idx="1"/>
          </p:nvPr>
        </p:nvSpPr>
        <p:spPr>
          <a:xfrm>
            <a:off x="919118" y="2499562"/>
            <a:ext cx="10353762" cy="4058751"/>
          </a:xfrm>
        </p:spPr>
        <p:txBody>
          <a:bodyPr/>
          <a:lstStyle/>
          <a:p>
            <a:r>
              <a:rPr lang="tr-TR" dirty="0" err="1"/>
              <a:t>Android</a:t>
            </a:r>
            <a:r>
              <a:rPr lang="tr-TR" dirty="0"/>
              <a:t> ve </a:t>
            </a:r>
            <a:r>
              <a:rPr lang="tr-TR" dirty="0" err="1"/>
              <a:t>iOS</a:t>
            </a:r>
            <a:r>
              <a:rPr lang="tr-TR" dirty="0"/>
              <a:t> platformlarda çalışan açık kaynaklı test otomasyon aracıdır.</a:t>
            </a:r>
          </a:p>
          <a:p>
            <a:r>
              <a:rPr lang="tr-TR" dirty="0"/>
              <a:t>Bunun yanı sıra </a:t>
            </a:r>
            <a:r>
              <a:rPr lang="tr-TR" dirty="0" err="1"/>
              <a:t>native</a:t>
            </a:r>
            <a:r>
              <a:rPr lang="tr-TR" dirty="0"/>
              <a:t> ve web kısımlar için de kullanılabildiğinden platformlar bazında geniş bir alana sahiptir.</a:t>
            </a:r>
          </a:p>
          <a:p>
            <a:r>
              <a:rPr lang="tr-TR" dirty="0" err="1"/>
              <a:t>Android</a:t>
            </a:r>
            <a:r>
              <a:rPr lang="tr-TR" dirty="0"/>
              <a:t> ve </a:t>
            </a:r>
            <a:r>
              <a:rPr lang="tr-TR" dirty="0" err="1"/>
              <a:t>iOS</a:t>
            </a:r>
            <a:r>
              <a:rPr lang="tr-TR" dirty="0"/>
              <a:t> </a:t>
            </a:r>
            <a:r>
              <a:rPr lang="tr-TR" dirty="0" err="1"/>
              <a:t>SDK’lerle</a:t>
            </a:r>
            <a:r>
              <a:rPr lang="tr-TR" dirty="0"/>
              <a:t> yazılan uygulamalar için daha kullanışlıdır.</a:t>
            </a:r>
          </a:p>
          <a:p>
            <a:r>
              <a:rPr lang="tr-TR" dirty="0" err="1"/>
              <a:t>Androiddeki</a:t>
            </a:r>
            <a:r>
              <a:rPr lang="tr-TR" dirty="0"/>
              <a:t> tüm tarayıcıları, </a:t>
            </a:r>
            <a:r>
              <a:rPr lang="tr-TR" dirty="0" err="1"/>
              <a:t>iOS’da</a:t>
            </a:r>
            <a:r>
              <a:rPr lang="tr-TR" dirty="0"/>
              <a:t> ise </a:t>
            </a:r>
            <a:r>
              <a:rPr lang="tr-TR" dirty="0" err="1"/>
              <a:t>safari’yi</a:t>
            </a:r>
            <a:r>
              <a:rPr lang="tr-TR" dirty="0"/>
              <a:t> desteklemektedir.</a:t>
            </a:r>
          </a:p>
          <a:p>
            <a:r>
              <a:rPr lang="tr-TR" dirty="0"/>
              <a:t>Test kodu üzerinde modifikasyona ihtiyaç duymadan </a:t>
            </a:r>
            <a:r>
              <a:rPr lang="tr-TR" dirty="0" err="1"/>
              <a:t>Android</a:t>
            </a:r>
            <a:r>
              <a:rPr lang="tr-TR" dirty="0"/>
              <a:t> ve </a:t>
            </a:r>
            <a:r>
              <a:rPr lang="tr-TR" dirty="0" err="1"/>
              <a:t>iOS</a:t>
            </a:r>
            <a:r>
              <a:rPr lang="tr-TR" dirty="0"/>
              <a:t> üzerinde çalıştırılabilir.</a:t>
            </a:r>
          </a:p>
          <a:p>
            <a:r>
              <a:rPr lang="tr-TR" dirty="0"/>
              <a:t>Otomatik fonksiyonel testler için kullanılır.</a:t>
            </a:r>
          </a:p>
          <a:p>
            <a:r>
              <a:rPr lang="tr-TR" dirty="0"/>
              <a:t>URL: </a:t>
            </a:r>
            <a:r>
              <a:rPr lang="tr-TR" dirty="0">
                <a:hlinkClick r:id="rId2"/>
              </a:rPr>
              <a:t>https://github.com/appium/appium-desktop/releases/tag/v1.13.0</a:t>
            </a:r>
            <a:r>
              <a:rPr lang="tr-TR" dirty="0"/>
              <a:t> </a:t>
            </a:r>
          </a:p>
        </p:txBody>
      </p:sp>
      <p:pic>
        <p:nvPicPr>
          <p:cNvPr id="8194" name="Picture 2" descr="Mobile Testing Tools2">
            <a:extLst>
              <a:ext uri="{FF2B5EF4-FFF2-40B4-BE49-F238E27FC236}">
                <a16:creationId xmlns:a16="http://schemas.microsoft.com/office/drawing/2014/main" id="{77FE89C7-D348-44D0-A481-DDD9F4204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908" y="299687"/>
            <a:ext cx="1666183" cy="166618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4" name="Resim 3">
            <a:extLst>
              <a:ext uri="{FF2B5EF4-FFF2-40B4-BE49-F238E27FC236}">
                <a16:creationId xmlns:a16="http://schemas.microsoft.com/office/drawing/2014/main" id="{DFA4F918-5294-457D-9993-8B07B77C4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A87E74FD-3A4A-4227-99C7-8BD400F334EA}"/>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6" name="Dikdörtgen 5">
            <a:extLst>
              <a:ext uri="{FF2B5EF4-FFF2-40B4-BE49-F238E27FC236}">
                <a16:creationId xmlns:a16="http://schemas.microsoft.com/office/drawing/2014/main" id="{61AEB3A7-91BE-4305-B18C-68D78AB124AC}"/>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7" name="Resim 6">
            <a:extLst>
              <a:ext uri="{FF2B5EF4-FFF2-40B4-BE49-F238E27FC236}">
                <a16:creationId xmlns:a16="http://schemas.microsoft.com/office/drawing/2014/main" id="{E9C04E14-3989-4889-A8E0-461B56368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28476245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4" descr="appium testing ile ilgili görsel sonucu">
            <a:extLst>
              <a:ext uri="{FF2B5EF4-FFF2-40B4-BE49-F238E27FC236}">
                <a16:creationId xmlns:a16="http://schemas.microsoft.com/office/drawing/2014/main" id="{16E65424-1B54-417F-9481-BD17B9107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993" y="395036"/>
            <a:ext cx="9308014" cy="446784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38082091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44961E1-16C3-409C-A249-2D4034369642}"/>
              </a:ext>
            </a:extLst>
          </p:cNvPr>
          <p:cNvSpPr>
            <a:spLocks noGrp="1"/>
          </p:cNvSpPr>
          <p:nvPr>
            <p:ph idx="1"/>
          </p:nvPr>
        </p:nvSpPr>
        <p:spPr>
          <a:xfrm>
            <a:off x="919118" y="2743249"/>
            <a:ext cx="10353762" cy="3561298"/>
          </a:xfrm>
        </p:spPr>
        <p:txBody>
          <a:bodyPr>
            <a:normAutofit fontScale="92500" lnSpcReduction="20000"/>
          </a:bodyPr>
          <a:lstStyle/>
          <a:p>
            <a:r>
              <a:rPr lang="tr-TR" dirty="0"/>
              <a:t>Gerçek veya sanal cihazlar üzerinde basit </a:t>
            </a:r>
            <a:r>
              <a:rPr lang="tr-TR" dirty="0" err="1"/>
              <a:t>smoke</a:t>
            </a:r>
            <a:r>
              <a:rPr lang="tr-TR" dirty="0"/>
              <a:t> veya DDT (veriye dayalı test) süitlerini çalıştırabildiğiniz ücretsiz bir test aracı</a:t>
            </a:r>
          </a:p>
          <a:p>
            <a:r>
              <a:rPr lang="tr-TR" dirty="0"/>
              <a:t>Kullanımı basit ve oldukça yaygın</a:t>
            </a:r>
          </a:p>
          <a:p>
            <a:r>
              <a:rPr lang="tr-TR" dirty="0"/>
              <a:t>Mobil cihazlar dışında Web/HTML5 için de kullanılabildiğinden esnek bir yapıya sahiptir. (</a:t>
            </a:r>
            <a:r>
              <a:rPr lang="tr-TR" dirty="0" err="1"/>
              <a:t>Hybrid</a:t>
            </a:r>
            <a:r>
              <a:rPr lang="tr-TR" dirty="0"/>
              <a:t> uygulamalar için de kullanılabilir.)</a:t>
            </a:r>
          </a:p>
          <a:p>
            <a:r>
              <a:rPr lang="tr-TR" dirty="0"/>
              <a:t>Test senaryosunu kaydedip otomatikleştirebilmek için </a:t>
            </a:r>
            <a:r>
              <a:rPr lang="tr-TR" dirty="0" err="1"/>
              <a:t>recording</a:t>
            </a:r>
            <a:r>
              <a:rPr lang="tr-TR" dirty="0"/>
              <a:t> mekaniğine sahip.</a:t>
            </a:r>
          </a:p>
          <a:p>
            <a:r>
              <a:rPr lang="tr-TR" dirty="0"/>
              <a:t>Sistemde Java ve bir yapılandırma ortamı bulunması yeterlidir (</a:t>
            </a:r>
            <a:r>
              <a:rPr lang="tr-TR" dirty="0" err="1"/>
              <a:t>Android</a:t>
            </a:r>
            <a:r>
              <a:rPr lang="tr-TR" dirty="0"/>
              <a:t> </a:t>
            </a:r>
            <a:r>
              <a:rPr lang="tr-TR" dirty="0" err="1"/>
              <a:t>studio</a:t>
            </a:r>
            <a:r>
              <a:rPr lang="tr-TR" dirty="0"/>
              <a:t>, </a:t>
            </a:r>
            <a:r>
              <a:rPr lang="tr-TR" dirty="0" err="1"/>
              <a:t>Eclipse</a:t>
            </a:r>
            <a:r>
              <a:rPr lang="tr-TR" dirty="0"/>
              <a:t> vb.)</a:t>
            </a:r>
          </a:p>
          <a:p>
            <a:r>
              <a:rPr lang="tr-TR" dirty="0"/>
              <a:t>Ayrıntı için (</a:t>
            </a:r>
            <a:r>
              <a:rPr lang="tr-TR" dirty="0" err="1"/>
              <a:t>bkz</a:t>
            </a:r>
            <a:r>
              <a:rPr lang="tr-TR" dirty="0"/>
              <a:t>: </a:t>
            </a:r>
            <a:r>
              <a:rPr lang="tr-TR" dirty="0">
                <a:hlinkClick r:id="rId2"/>
              </a:rPr>
              <a:t>https://testmatick.com/testing-tools/monkeytalk/</a:t>
            </a:r>
            <a:r>
              <a:rPr lang="tr-TR" dirty="0"/>
              <a:t> , </a:t>
            </a:r>
            <a:r>
              <a:rPr lang="tr-TR" dirty="0" err="1"/>
              <a:t>bkz</a:t>
            </a:r>
            <a:r>
              <a:rPr lang="tr-TR" dirty="0"/>
              <a:t>: </a:t>
            </a:r>
            <a:r>
              <a:rPr lang="tr-TR" dirty="0">
                <a:hlinkClick r:id="rId3"/>
              </a:rPr>
              <a:t>https://www.perfomatix.com/mobile-app-automation-testing/</a:t>
            </a:r>
            <a:r>
              <a:rPr lang="tr-TR" dirty="0"/>
              <a:t> )</a:t>
            </a:r>
          </a:p>
          <a:p>
            <a:r>
              <a:rPr lang="tr-TR" dirty="0" err="1"/>
              <a:t>Official</a:t>
            </a:r>
            <a:r>
              <a:rPr lang="tr-TR" dirty="0"/>
              <a:t> URL: </a:t>
            </a:r>
            <a:r>
              <a:rPr lang="tr-TR" dirty="0">
                <a:hlinkClick r:id="rId4"/>
              </a:rPr>
              <a:t>https://www.cloudmonkeymobile.com/monkeytalk</a:t>
            </a:r>
            <a:endParaRPr lang="tr-TR" dirty="0"/>
          </a:p>
          <a:p>
            <a:endParaRPr lang="tr-TR" dirty="0"/>
          </a:p>
          <a:p>
            <a:endParaRPr lang="tr-TR" dirty="0"/>
          </a:p>
        </p:txBody>
      </p:sp>
      <p:pic>
        <p:nvPicPr>
          <p:cNvPr id="9218" name="Picture 2" descr="Mobile Testing Tools5">
            <a:extLst>
              <a:ext uri="{FF2B5EF4-FFF2-40B4-BE49-F238E27FC236}">
                <a16:creationId xmlns:a16="http://schemas.microsoft.com/office/drawing/2014/main" id="{E65B10CD-4197-4FAA-B158-C4FB5C0676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3768" y="344757"/>
            <a:ext cx="1644463" cy="16444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4" name="Resim 3">
            <a:extLst>
              <a:ext uri="{FF2B5EF4-FFF2-40B4-BE49-F238E27FC236}">
                <a16:creationId xmlns:a16="http://schemas.microsoft.com/office/drawing/2014/main" id="{A2081A64-0278-4785-AD33-E9B597549F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DE4129EB-8C16-406B-9FAD-1BBEC8FCEB70}"/>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6" name="Dikdörtgen 5">
            <a:extLst>
              <a:ext uri="{FF2B5EF4-FFF2-40B4-BE49-F238E27FC236}">
                <a16:creationId xmlns:a16="http://schemas.microsoft.com/office/drawing/2014/main" id="{06A7DC65-A47B-4450-827B-B5D2C9CAAE5E}"/>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7" name="Resim 6">
            <a:extLst>
              <a:ext uri="{FF2B5EF4-FFF2-40B4-BE49-F238E27FC236}">
                <a16:creationId xmlns:a16="http://schemas.microsoft.com/office/drawing/2014/main" id="{C80FF68B-EF70-428C-97DA-670EAB48C5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25354318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nkey talk testing ile ilgili görsel sonucu">
            <a:extLst>
              <a:ext uri="{FF2B5EF4-FFF2-40B4-BE49-F238E27FC236}">
                <a16:creationId xmlns:a16="http://schemas.microsoft.com/office/drawing/2014/main" id="{79808103-44D3-4441-BD9D-76AE32EF1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641" y="314641"/>
            <a:ext cx="9182718" cy="497907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381731603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CF9F606-5FAB-4CDF-A39C-40F593893D7B}"/>
              </a:ext>
            </a:extLst>
          </p:cNvPr>
          <p:cNvSpPr>
            <a:spLocks noGrp="1"/>
          </p:cNvSpPr>
          <p:nvPr>
            <p:ph idx="1"/>
          </p:nvPr>
        </p:nvSpPr>
        <p:spPr>
          <a:xfrm>
            <a:off x="919119" y="2317887"/>
            <a:ext cx="10353762" cy="4058751"/>
          </a:xfrm>
        </p:spPr>
        <p:txBody>
          <a:bodyPr/>
          <a:lstStyle/>
          <a:p>
            <a:r>
              <a:rPr lang="tr-TR" dirty="0" err="1"/>
              <a:t>Apple’a</a:t>
            </a:r>
            <a:r>
              <a:rPr lang="tr-TR" dirty="0"/>
              <a:t> ait, açık kaynak kodlu ve test otomasyon için kullanılan </a:t>
            </a:r>
            <a:r>
              <a:rPr lang="tr-TR" dirty="0" err="1"/>
              <a:t>framework</a:t>
            </a:r>
            <a:r>
              <a:rPr lang="tr-TR" dirty="0"/>
              <a:t>.</a:t>
            </a:r>
          </a:p>
          <a:p>
            <a:r>
              <a:rPr lang="tr-TR" dirty="0"/>
              <a:t>Özel bir araç olduğundan diğer araçlarla birlikte çalışmak ve farklı ortamlar için kullanımı uygun değildir. </a:t>
            </a:r>
          </a:p>
          <a:p>
            <a:r>
              <a:rPr lang="tr-TR" dirty="0"/>
              <a:t>Özel bir araç olduğundan yazılım geliştirme usulüne ilişkin gereken zaman ve çabanın azaltılmasında yardımcı olacaktır.</a:t>
            </a:r>
          </a:p>
          <a:p>
            <a:r>
              <a:rPr lang="tr-TR" dirty="0"/>
              <a:t>Sistem gereksinimleri: SDK(4.0+) ancak tabii ki son SDK önerilmektedir. 4.X </a:t>
            </a:r>
            <a:r>
              <a:rPr lang="tr-TR" dirty="0" err="1"/>
              <a:t>simulator</a:t>
            </a:r>
            <a:r>
              <a:rPr lang="tr-TR" dirty="0"/>
              <a:t> (simülasyon cihaz) </a:t>
            </a:r>
            <a:r>
              <a:rPr lang="tr-TR" dirty="0" err="1"/>
              <a:t>or</a:t>
            </a:r>
            <a:r>
              <a:rPr lang="tr-TR" dirty="0"/>
              <a:t> </a:t>
            </a:r>
            <a:r>
              <a:rPr lang="tr-TR" dirty="0" err="1"/>
              <a:t>device</a:t>
            </a:r>
            <a:r>
              <a:rPr lang="tr-TR" dirty="0"/>
              <a:t> (gerçek cihaz)</a:t>
            </a:r>
          </a:p>
          <a:p>
            <a:r>
              <a:rPr lang="tr-TR" dirty="0"/>
              <a:t>URL: </a:t>
            </a:r>
            <a:r>
              <a:rPr lang="tr-TR" dirty="0">
                <a:hlinkClick r:id="rId2"/>
              </a:rPr>
              <a:t>https://help.apple.com/instruments/mac/current/</a:t>
            </a:r>
            <a:r>
              <a:rPr lang="tr-TR" dirty="0"/>
              <a:t> </a:t>
            </a:r>
          </a:p>
        </p:txBody>
      </p:sp>
      <p:sp>
        <p:nvSpPr>
          <p:cNvPr id="5" name="Unvan 4">
            <a:extLst>
              <a:ext uri="{FF2B5EF4-FFF2-40B4-BE49-F238E27FC236}">
                <a16:creationId xmlns:a16="http://schemas.microsoft.com/office/drawing/2014/main" id="{B333247B-BB48-44FA-832F-B91C5ED07E6A}"/>
              </a:ext>
            </a:extLst>
          </p:cNvPr>
          <p:cNvSpPr>
            <a:spLocks noGrp="1"/>
          </p:cNvSpPr>
          <p:nvPr>
            <p:ph type="title"/>
          </p:nvPr>
        </p:nvSpPr>
        <p:spPr>
          <a:xfrm>
            <a:off x="4666254" y="641783"/>
            <a:ext cx="4531871" cy="970450"/>
          </a:xfrm>
        </p:spPr>
        <p:txBody>
          <a:bodyPr/>
          <a:lstStyle/>
          <a:p>
            <a:r>
              <a:rPr lang="tr-TR" dirty="0" err="1"/>
              <a:t>iOS</a:t>
            </a:r>
            <a:r>
              <a:rPr lang="tr-TR" dirty="0"/>
              <a:t> UI </a:t>
            </a:r>
            <a:r>
              <a:rPr lang="tr-TR" dirty="0" err="1"/>
              <a:t>Automation</a:t>
            </a:r>
            <a:endParaRPr lang="tr-TR" dirty="0"/>
          </a:p>
        </p:txBody>
      </p:sp>
      <p:pic>
        <p:nvPicPr>
          <p:cNvPr id="10244" name="Picture 4" descr="Mobile Testing Tools6">
            <a:extLst>
              <a:ext uri="{FF2B5EF4-FFF2-40B4-BE49-F238E27FC236}">
                <a16:creationId xmlns:a16="http://schemas.microsoft.com/office/drawing/2014/main" id="{DB844877-2F76-46A4-AD6C-D2078F552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3875" y="303699"/>
            <a:ext cx="1428750" cy="14287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6" name="Dikdörtgen 5">
            <a:extLst>
              <a:ext uri="{FF2B5EF4-FFF2-40B4-BE49-F238E27FC236}">
                <a16:creationId xmlns:a16="http://schemas.microsoft.com/office/drawing/2014/main" id="{4E4928D3-D15D-427A-BDEA-05DDA887B13C}"/>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7" name="Resim 6">
            <a:extLst>
              <a:ext uri="{FF2B5EF4-FFF2-40B4-BE49-F238E27FC236}">
                <a16:creationId xmlns:a16="http://schemas.microsoft.com/office/drawing/2014/main" id="{B8F0D9D9-B791-4EDA-8FB9-A11EDF2970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pic>
        <p:nvPicPr>
          <p:cNvPr id="8" name="Resim 7">
            <a:extLst>
              <a:ext uri="{FF2B5EF4-FFF2-40B4-BE49-F238E27FC236}">
                <a16:creationId xmlns:a16="http://schemas.microsoft.com/office/drawing/2014/main" id="{BF297866-5010-4731-82B4-5DD4CF9854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1252" y="537618"/>
            <a:ext cx="526278" cy="526278"/>
          </a:xfrm>
          <a:prstGeom prst="rect">
            <a:avLst/>
          </a:prstGeom>
        </p:spPr>
      </p:pic>
      <p:sp>
        <p:nvSpPr>
          <p:cNvPr id="9" name="Dikdörtgen 8">
            <a:extLst>
              <a:ext uri="{FF2B5EF4-FFF2-40B4-BE49-F238E27FC236}">
                <a16:creationId xmlns:a16="http://schemas.microsoft.com/office/drawing/2014/main" id="{82ACF575-303C-40B1-A0F0-9A3CD3B1AE32}"/>
              </a:ext>
            </a:extLst>
          </p:cNvPr>
          <p:cNvSpPr/>
          <p:nvPr/>
        </p:nvSpPr>
        <p:spPr>
          <a:xfrm>
            <a:off x="10120097" y="609217"/>
            <a:ext cx="1396016" cy="369332"/>
          </a:xfrm>
          <a:prstGeom prst="rect">
            <a:avLst/>
          </a:prstGeom>
        </p:spPr>
        <p:txBody>
          <a:bodyPr wrap="square">
            <a:spAutoFit/>
          </a:bodyPr>
          <a:lstStyle/>
          <a:p>
            <a:r>
              <a:rPr lang="tr-TR" dirty="0"/>
              <a:t>ANDROID</a:t>
            </a:r>
          </a:p>
        </p:txBody>
      </p:sp>
    </p:spTree>
    <p:extLst>
      <p:ext uri="{BB962C8B-B14F-4D97-AF65-F5344CB8AC3E}">
        <p14:creationId xmlns:p14="http://schemas.microsoft.com/office/powerpoint/2010/main" val="4094390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58DC61B-444A-4C2D-B0F9-AEE48F45E149}"/>
              </a:ext>
            </a:extLst>
          </p:cNvPr>
          <p:cNvSpPr>
            <a:spLocks noGrp="1"/>
          </p:cNvSpPr>
          <p:nvPr>
            <p:ph type="title"/>
          </p:nvPr>
        </p:nvSpPr>
        <p:spPr/>
        <p:txBody>
          <a:bodyPr/>
          <a:lstStyle/>
          <a:p>
            <a:r>
              <a:rPr lang="tr-TR" dirty="0"/>
              <a:t>3.Adım: Sistem Testi</a:t>
            </a:r>
          </a:p>
        </p:txBody>
      </p:sp>
      <p:sp>
        <p:nvSpPr>
          <p:cNvPr id="3" name="İçerik Yer Tutucusu 2">
            <a:extLst>
              <a:ext uri="{FF2B5EF4-FFF2-40B4-BE49-F238E27FC236}">
                <a16:creationId xmlns:a16="http://schemas.microsoft.com/office/drawing/2014/main" id="{97FE41D0-C0C5-471C-9BB2-5D70284F1425}"/>
              </a:ext>
            </a:extLst>
          </p:cNvPr>
          <p:cNvSpPr>
            <a:spLocks noGrp="1"/>
          </p:cNvSpPr>
          <p:nvPr>
            <p:ph idx="1"/>
          </p:nvPr>
        </p:nvSpPr>
        <p:spPr/>
        <p:txBody>
          <a:bodyPr/>
          <a:lstStyle/>
          <a:p>
            <a:r>
              <a:rPr lang="tr-TR" dirty="0"/>
              <a:t>Araçtaki tüm parçaların birlikte çalışması durumunda oluşabilecek sorunlar incelenir.</a:t>
            </a:r>
          </a:p>
          <a:p>
            <a:pPr marL="36900" indent="0">
              <a:buNone/>
            </a:pPr>
            <a:endParaRPr lang="tr-TR" dirty="0"/>
          </a:p>
          <a:p>
            <a:pPr marL="36900" indent="0">
              <a:buNone/>
            </a:pPr>
            <a:r>
              <a:rPr lang="tr-TR" dirty="0"/>
              <a:t>Otomobilden beklenen temel fonksiyonların yerine getiriliyor olması gerekliliği.</a:t>
            </a:r>
          </a:p>
          <a:p>
            <a:pPr marL="36900" indent="0">
              <a:buNone/>
            </a:pPr>
            <a:endParaRPr lang="tr-TR" dirty="0"/>
          </a:p>
          <a:p>
            <a:pPr marL="36900" indent="0">
              <a:buNone/>
            </a:pPr>
            <a:r>
              <a:rPr lang="tr-TR" dirty="0"/>
              <a:t>Not: Buradaki asıl amaç fonksiyonel beklentilerin yerine getiriliyor olmasıdır. Aracın konforu güvenliği performansı gibi faktörler yine sonraya bırakılır.</a:t>
            </a:r>
          </a:p>
        </p:txBody>
      </p:sp>
    </p:spTree>
    <p:extLst>
      <p:ext uri="{BB962C8B-B14F-4D97-AF65-F5344CB8AC3E}">
        <p14:creationId xmlns:p14="http://schemas.microsoft.com/office/powerpoint/2010/main" val="32121053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hashikantjagtap.net/wp-content/uploads/2017/06/xcwaiter.gif">
            <a:extLst>
              <a:ext uri="{FF2B5EF4-FFF2-40B4-BE49-F238E27FC236}">
                <a16:creationId xmlns:a16="http://schemas.microsoft.com/office/drawing/2014/main" id="{3AB03BD4-D336-42CD-B647-4389D13DE79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13521" y="366031"/>
            <a:ext cx="9564958" cy="49148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26275253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292FA93-DF55-43CD-A9E8-4BBEF6436816}"/>
              </a:ext>
            </a:extLst>
          </p:cNvPr>
          <p:cNvSpPr>
            <a:spLocks noGrp="1"/>
          </p:cNvSpPr>
          <p:nvPr>
            <p:ph type="title"/>
          </p:nvPr>
        </p:nvSpPr>
        <p:spPr>
          <a:xfrm>
            <a:off x="4580523" y="581575"/>
            <a:ext cx="3599430" cy="970450"/>
          </a:xfrm>
        </p:spPr>
        <p:txBody>
          <a:bodyPr/>
          <a:lstStyle/>
          <a:p>
            <a:r>
              <a:rPr lang="tr-TR" dirty="0"/>
              <a:t>UI </a:t>
            </a:r>
            <a:r>
              <a:rPr lang="tr-TR" dirty="0" err="1"/>
              <a:t>Automator</a:t>
            </a:r>
            <a:endParaRPr lang="tr-TR" dirty="0"/>
          </a:p>
        </p:txBody>
      </p:sp>
      <p:sp>
        <p:nvSpPr>
          <p:cNvPr id="3" name="İçerik Yer Tutucusu 2">
            <a:extLst>
              <a:ext uri="{FF2B5EF4-FFF2-40B4-BE49-F238E27FC236}">
                <a16:creationId xmlns:a16="http://schemas.microsoft.com/office/drawing/2014/main" id="{F6199B9E-5155-40C2-9936-05178DAB3742}"/>
              </a:ext>
            </a:extLst>
          </p:cNvPr>
          <p:cNvSpPr>
            <a:spLocks noGrp="1"/>
          </p:cNvSpPr>
          <p:nvPr>
            <p:ph idx="1"/>
          </p:nvPr>
        </p:nvSpPr>
        <p:spPr>
          <a:xfrm>
            <a:off x="919119" y="2217674"/>
            <a:ext cx="10353762" cy="4058751"/>
          </a:xfrm>
        </p:spPr>
        <p:txBody>
          <a:bodyPr/>
          <a:lstStyle/>
          <a:p>
            <a:r>
              <a:rPr lang="tr-TR" dirty="0"/>
              <a:t>Açık kaynak kodlu ve ücretsiz bir </a:t>
            </a:r>
            <a:r>
              <a:rPr lang="tr-TR" dirty="0" err="1"/>
              <a:t>framework</a:t>
            </a:r>
            <a:endParaRPr lang="tr-TR" dirty="0"/>
          </a:p>
          <a:p>
            <a:r>
              <a:rPr lang="tr-TR" dirty="0"/>
              <a:t>Test </a:t>
            </a:r>
            <a:r>
              <a:rPr lang="tr-TR" dirty="0" err="1"/>
              <a:t>case’lerin</a:t>
            </a:r>
            <a:r>
              <a:rPr lang="tr-TR" dirty="0"/>
              <a:t> otomatikleştirilmesi için kullanılmaktadır.</a:t>
            </a:r>
          </a:p>
          <a:p>
            <a:r>
              <a:rPr lang="tr-TR" dirty="0"/>
              <a:t>Aynı program için birden fazla donanım üzerinde testinin gerçekleştirilebilmesine olanak sağlamaktadır.</a:t>
            </a:r>
          </a:p>
          <a:p>
            <a:r>
              <a:rPr lang="tr-TR" dirty="0"/>
              <a:t>API dosyalarını da içinde barındırır. (/</a:t>
            </a:r>
            <a:r>
              <a:rPr lang="tr-TR" dirty="0" err="1"/>
              <a:t>platforms</a:t>
            </a:r>
            <a:r>
              <a:rPr lang="tr-TR" dirty="0"/>
              <a:t>/</a:t>
            </a:r>
            <a:r>
              <a:rPr lang="tr-TR" dirty="0" err="1"/>
              <a:t>directory</a:t>
            </a:r>
            <a:r>
              <a:rPr lang="tr-TR" dirty="0"/>
              <a:t>)</a:t>
            </a:r>
          </a:p>
          <a:p>
            <a:r>
              <a:rPr lang="tr-TR" dirty="0" err="1"/>
              <a:t>JavaScript</a:t>
            </a:r>
            <a:r>
              <a:rPr lang="tr-TR" dirty="0"/>
              <a:t> ile yazılmış senaryolar ile kullanılır.</a:t>
            </a:r>
          </a:p>
          <a:p>
            <a:r>
              <a:rPr lang="tr-TR" dirty="0"/>
              <a:t>Gereksinimler: </a:t>
            </a:r>
            <a:r>
              <a:rPr lang="tr-TR" dirty="0" err="1"/>
              <a:t>AndroidStudio</a:t>
            </a:r>
            <a:r>
              <a:rPr lang="tr-TR" dirty="0"/>
              <a:t> (Güncel sürüm), 4.3 veya üzeri </a:t>
            </a:r>
            <a:r>
              <a:rPr lang="tr-TR" dirty="0" err="1"/>
              <a:t>Android</a:t>
            </a:r>
            <a:r>
              <a:rPr lang="tr-TR" dirty="0"/>
              <a:t> cihaz yada </a:t>
            </a:r>
            <a:r>
              <a:rPr lang="tr-TR" dirty="0" err="1"/>
              <a:t>emülatör</a:t>
            </a:r>
            <a:r>
              <a:rPr lang="tr-TR" dirty="0"/>
              <a:t>, </a:t>
            </a:r>
            <a:r>
              <a:rPr lang="tr-TR" dirty="0" err="1"/>
              <a:t>JUnit</a:t>
            </a:r>
            <a:r>
              <a:rPr lang="tr-TR" dirty="0"/>
              <a:t> temelinde teknik beceri.</a:t>
            </a:r>
          </a:p>
          <a:p>
            <a:r>
              <a:rPr lang="tr-TR" dirty="0"/>
              <a:t>URL: </a:t>
            </a:r>
            <a:r>
              <a:rPr lang="tr-TR" dirty="0">
                <a:hlinkClick r:id="rId2"/>
              </a:rPr>
              <a:t>https://developer.android.com/training/testing/#UIAutomator</a:t>
            </a:r>
            <a:r>
              <a:rPr lang="tr-TR" dirty="0"/>
              <a:t> </a:t>
            </a:r>
          </a:p>
        </p:txBody>
      </p:sp>
      <p:pic>
        <p:nvPicPr>
          <p:cNvPr id="11266" name="Picture 2" descr="Mobile Testing Tools7">
            <a:extLst>
              <a:ext uri="{FF2B5EF4-FFF2-40B4-BE49-F238E27FC236}">
                <a16:creationId xmlns:a16="http://schemas.microsoft.com/office/drawing/2014/main" id="{3D1B6BBA-0399-4D0C-B227-4AFF7EEC6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1773" y="352425"/>
            <a:ext cx="1428750" cy="14287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5" name="Resim 4">
            <a:extLst>
              <a:ext uri="{FF2B5EF4-FFF2-40B4-BE49-F238E27FC236}">
                <a16:creationId xmlns:a16="http://schemas.microsoft.com/office/drawing/2014/main" id="{DBD04D9B-B518-4720-BCD9-ECBF403E0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6" name="Dikdörtgen 5">
            <a:extLst>
              <a:ext uri="{FF2B5EF4-FFF2-40B4-BE49-F238E27FC236}">
                <a16:creationId xmlns:a16="http://schemas.microsoft.com/office/drawing/2014/main" id="{711CF6F7-927E-4186-8AAD-4B802A07E494}"/>
              </a:ext>
            </a:extLst>
          </p:cNvPr>
          <p:cNvSpPr/>
          <p:nvPr/>
        </p:nvSpPr>
        <p:spPr>
          <a:xfrm>
            <a:off x="10120099" y="610804"/>
            <a:ext cx="1396016" cy="369332"/>
          </a:xfrm>
          <a:prstGeom prst="rect">
            <a:avLst/>
          </a:prstGeom>
        </p:spPr>
        <p:txBody>
          <a:bodyPr wrap="square">
            <a:spAutoFit/>
          </a:bodyPr>
          <a:lstStyle/>
          <a:p>
            <a:r>
              <a:rPr lang="tr-TR" dirty="0"/>
              <a:t>ANDROID</a:t>
            </a:r>
          </a:p>
        </p:txBody>
      </p:sp>
      <p:pic>
        <p:nvPicPr>
          <p:cNvPr id="7" name="Resim 6">
            <a:extLst>
              <a:ext uri="{FF2B5EF4-FFF2-40B4-BE49-F238E27FC236}">
                <a16:creationId xmlns:a16="http://schemas.microsoft.com/office/drawing/2014/main" id="{CBE80701-D204-4DB5-9E19-188160B7A5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1254" y="1065483"/>
            <a:ext cx="526278" cy="526278"/>
          </a:xfrm>
          <a:prstGeom prst="rect">
            <a:avLst/>
          </a:prstGeom>
        </p:spPr>
      </p:pic>
      <p:sp>
        <p:nvSpPr>
          <p:cNvPr id="8" name="Dikdörtgen 7">
            <a:extLst>
              <a:ext uri="{FF2B5EF4-FFF2-40B4-BE49-F238E27FC236}">
                <a16:creationId xmlns:a16="http://schemas.microsoft.com/office/drawing/2014/main" id="{D5852D14-B596-4BBA-B090-52E0A95FEF5E}"/>
              </a:ext>
            </a:extLst>
          </p:cNvPr>
          <p:cNvSpPr/>
          <p:nvPr/>
        </p:nvSpPr>
        <p:spPr>
          <a:xfrm>
            <a:off x="10120099" y="1137082"/>
            <a:ext cx="1396016" cy="369332"/>
          </a:xfrm>
          <a:prstGeom prst="rect">
            <a:avLst/>
          </a:prstGeom>
        </p:spPr>
        <p:txBody>
          <a:bodyPr wrap="square">
            <a:spAutoFit/>
          </a:bodyPr>
          <a:lstStyle/>
          <a:p>
            <a:r>
              <a:rPr lang="tr-TR" dirty="0" err="1"/>
              <a:t>iOS</a:t>
            </a:r>
            <a:endParaRPr lang="tr-TR" dirty="0"/>
          </a:p>
        </p:txBody>
      </p:sp>
    </p:spTree>
    <p:extLst>
      <p:ext uri="{BB962C8B-B14F-4D97-AF65-F5344CB8AC3E}">
        <p14:creationId xmlns:p14="http://schemas.microsoft.com/office/powerpoint/2010/main" val="26995178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I Automator ile ilgili görsel sonucu">
            <a:extLst>
              <a:ext uri="{FF2B5EF4-FFF2-40B4-BE49-F238E27FC236}">
                <a16:creationId xmlns:a16="http://schemas.microsoft.com/office/drawing/2014/main" id="{2392CE5F-F653-451B-A8C5-34EAE5920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2416" y="381681"/>
            <a:ext cx="6187168" cy="50734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15387275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0391918-F4DE-49EB-976D-7E33F6957653}"/>
              </a:ext>
            </a:extLst>
          </p:cNvPr>
          <p:cNvSpPr>
            <a:spLocks noGrp="1"/>
          </p:cNvSpPr>
          <p:nvPr>
            <p:ph type="title"/>
          </p:nvPr>
        </p:nvSpPr>
        <p:spPr/>
        <p:txBody>
          <a:bodyPr/>
          <a:lstStyle/>
          <a:p>
            <a:r>
              <a:rPr lang="tr-TR" dirty="0" err="1"/>
              <a:t>iOS</a:t>
            </a:r>
            <a:r>
              <a:rPr lang="tr-TR" dirty="0"/>
              <a:t> Driver</a:t>
            </a:r>
          </a:p>
        </p:txBody>
      </p:sp>
      <p:sp>
        <p:nvSpPr>
          <p:cNvPr id="3" name="İçerik Yer Tutucusu 2">
            <a:extLst>
              <a:ext uri="{FF2B5EF4-FFF2-40B4-BE49-F238E27FC236}">
                <a16:creationId xmlns:a16="http://schemas.microsoft.com/office/drawing/2014/main" id="{CE3C80C9-6B5A-460C-84F7-39CAA0A8E7EA}"/>
              </a:ext>
            </a:extLst>
          </p:cNvPr>
          <p:cNvSpPr>
            <a:spLocks noGrp="1"/>
          </p:cNvSpPr>
          <p:nvPr>
            <p:ph idx="1"/>
          </p:nvPr>
        </p:nvSpPr>
        <p:spPr/>
        <p:txBody>
          <a:bodyPr>
            <a:normAutofit lnSpcReduction="10000"/>
          </a:bodyPr>
          <a:lstStyle/>
          <a:p>
            <a:r>
              <a:rPr lang="tr-TR" dirty="0" err="1"/>
              <a:t>iOS</a:t>
            </a:r>
            <a:r>
              <a:rPr lang="tr-TR" dirty="0"/>
              <a:t> için kullanılan ve </a:t>
            </a:r>
            <a:r>
              <a:rPr lang="tr-TR" dirty="0" err="1"/>
              <a:t>Selenium</a:t>
            </a:r>
            <a:r>
              <a:rPr lang="tr-TR" dirty="0"/>
              <a:t> 2/</a:t>
            </a:r>
            <a:r>
              <a:rPr lang="tr-TR" dirty="0" err="1"/>
              <a:t>WebDriver</a:t>
            </a:r>
            <a:r>
              <a:rPr lang="tr-TR" dirty="0"/>
              <a:t> API ile çalıştırılan ücretsiz bir test aracıdır.</a:t>
            </a:r>
          </a:p>
          <a:p>
            <a:r>
              <a:rPr lang="tr-TR" dirty="0"/>
              <a:t>Apple için 2 farklı </a:t>
            </a:r>
            <a:r>
              <a:rPr lang="tr-TR" dirty="0" err="1"/>
              <a:t>framework</a:t>
            </a:r>
            <a:r>
              <a:rPr lang="tr-TR" dirty="0"/>
              <a:t> şeklinde kurulmuştur. (1. </a:t>
            </a:r>
            <a:r>
              <a:rPr lang="tr-TR" dirty="0" err="1"/>
              <a:t>Native</a:t>
            </a:r>
            <a:r>
              <a:rPr lang="tr-TR" dirty="0"/>
              <a:t> </a:t>
            </a:r>
            <a:r>
              <a:rPr lang="tr-TR" dirty="0" err="1"/>
              <a:t>Apps</a:t>
            </a:r>
            <a:r>
              <a:rPr lang="tr-TR" dirty="0"/>
              <a:t>, 2. </a:t>
            </a:r>
            <a:r>
              <a:rPr lang="tr-TR" dirty="0" err="1"/>
              <a:t>Hybrid</a:t>
            </a:r>
            <a:r>
              <a:rPr lang="tr-TR" dirty="0"/>
              <a:t> </a:t>
            </a:r>
            <a:r>
              <a:rPr lang="tr-TR" dirty="0" err="1"/>
              <a:t>Apps</a:t>
            </a:r>
            <a:r>
              <a:rPr lang="tr-TR" dirty="0"/>
              <a:t>)</a:t>
            </a:r>
          </a:p>
          <a:p>
            <a:r>
              <a:rPr lang="tr-TR" dirty="0" err="1"/>
              <a:t>Emülatörlerde</a:t>
            </a:r>
            <a:r>
              <a:rPr lang="tr-TR" dirty="0"/>
              <a:t> oldukça iyi çalışsa da gerçek cihazlar üzerinde genellikle yavaş çalışır.</a:t>
            </a:r>
          </a:p>
          <a:p>
            <a:r>
              <a:rPr lang="tr-TR" dirty="0"/>
              <a:t>Herhangi bir kod değişikliği veya ekstra uygulama istemeksizin farklı uygulamalar üzerinde çalıştırılabilir.</a:t>
            </a:r>
          </a:p>
          <a:p>
            <a:r>
              <a:rPr lang="tr-TR" dirty="0"/>
              <a:t>Gereksinimler: Uzaktan erişim ile kontrol edilirken kullanılan protokol gereğince </a:t>
            </a:r>
            <a:r>
              <a:rPr lang="tr-TR" dirty="0" err="1"/>
              <a:t>iOS</a:t>
            </a:r>
            <a:r>
              <a:rPr lang="tr-TR" dirty="0"/>
              <a:t> 6+ ve safari 6+ gerektirmektedir. Eksikliği halinde </a:t>
            </a:r>
            <a:r>
              <a:rPr lang="tr-TR" dirty="0" err="1"/>
              <a:t>native</a:t>
            </a:r>
            <a:r>
              <a:rPr lang="tr-TR" dirty="0"/>
              <a:t> uygulamalar için çalışmaya devam edebilirsiniz ancak mobil web sayfaları üzerinde sorunlarla karşılaşırsınız. </a:t>
            </a:r>
            <a:r>
              <a:rPr lang="tr-TR" dirty="0" err="1"/>
              <a:t>Native</a:t>
            </a:r>
            <a:r>
              <a:rPr lang="tr-TR" dirty="0"/>
              <a:t> uygulamalar için </a:t>
            </a:r>
            <a:r>
              <a:rPr lang="tr-TR" dirty="0" err="1"/>
              <a:t>UIAutomation</a:t>
            </a:r>
            <a:r>
              <a:rPr lang="tr-TR" dirty="0"/>
              <a:t> </a:t>
            </a:r>
            <a:r>
              <a:rPr lang="tr-TR" dirty="0" err="1"/>
              <a:t>framework</a:t>
            </a:r>
            <a:r>
              <a:rPr lang="tr-TR" dirty="0"/>
              <a:t> kullanacağından </a:t>
            </a:r>
            <a:r>
              <a:rPr lang="tr-TR" dirty="0" err="1"/>
              <a:t>iOS</a:t>
            </a:r>
            <a:r>
              <a:rPr lang="tr-TR" dirty="0"/>
              <a:t> SDK 5.0+ </a:t>
            </a:r>
            <a:r>
              <a:rPr lang="tr-TR" dirty="0" err="1"/>
              <a:t>Xcode’a</a:t>
            </a:r>
            <a:r>
              <a:rPr lang="tr-TR" dirty="0"/>
              <a:t> ihtiyaç duyulur.</a:t>
            </a:r>
          </a:p>
          <a:p>
            <a:r>
              <a:rPr lang="tr-TR" dirty="0"/>
              <a:t>URL: </a:t>
            </a:r>
            <a:r>
              <a:rPr lang="tr-TR" dirty="0">
                <a:hlinkClick r:id="rId2"/>
              </a:rPr>
              <a:t>http://ios-driver.github.io/ios-driver/</a:t>
            </a:r>
            <a:r>
              <a:rPr lang="tr-TR" dirty="0"/>
              <a:t> </a:t>
            </a:r>
          </a:p>
        </p:txBody>
      </p:sp>
      <p:sp>
        <p:nvSpPr>
          <p:cNvPr id="4" name="Dikdörtgen 3">
            <a:extLst>
              <a:ext uri="{FF2B5EF4-FFF2-40B4-BE49-F238E27FC236}">
                <a16:creationId xmlns:a16="http://schemas.microsoft.com/office/drawing/2014/main" id="{35982016-5234-4D50-8164-0B37C77B805C}"/>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5" name="Resim 4">
            <a:extLst>
              <a:ext uri="{FF2B5EF4-FFF2-40B4-BE49-F238E27FC236}">
                <a16:creationId xmlns:a16="http://schemas.microsoft.com/office/drawing/2014/main" id="{CE41C724-2985-47A7-8487-F5DD311A2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pic>
        <p:nvPicPr>
          <p:cNvPr id="6" name="Resim 5">
            <a:extLst>
              <a:ext uri="{FF2B5EF4-FFF2-40B4-BE49-F238E27FC236}">
                <a16:creationId xmlns:a16="http://schemas.microsoft.com/office/drawing/2014/main" id="{DEE818D1-1757-4310-B5C3-AEBEF94C96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2" y="537618"/>
            <a:ext cx="526278" cy="526278"/>
          </a:xfrm>
          <a:prstGeom prst="rect">
            <a:avLst/>
          </a:prstGeom>
        </p:spPr>
      </p:pic>
      <p:sp>
        <p:nvSpPr>
          <p:cNvPr id="7" name="Dikdörtgen 6">
            <a:extLst>
              <a:ext uri="{FF2B5EF4-FFF2-40B4-BE49-F238E27FC236}">
                <a16:creationId xmlns:a16="http://schemas.microsoft.com/office/drawing/2014/main" id="{FFF26FF6-6B68-470F-B27A-B2CFC567D133}"/>
              </a:ext>
            </a:extLst>
          </p:cNvPr>
          <p:cNvSpPr/>
          <p:nvPr/>
        </p:nvSpPr>
        <p:spPr>
          <a:xfrm>
            <a:off x="10120097" y="609217"/>
            <a:ext cx="1396016" cy="369332"/>
          </a:xfrm>
          <a:prstGeom prst="rect">
            <a:avLst/>
          </a:prstGeom>
        </p:spPr>
        <p:txBody>
          <a:bodyPr wrap="square">
            <a:spAutoFit/>
          </a:bodyPr>
          <a:lstStyle/>
          <a:p>
            <a:r>
              <a:rPr lang="tr-TR" dirty="0"/>
              <a:t>ANDROID</a:t>
            </a:r>
          </a:p>
        </p:txBody>
      </p:sp>
    </p:spTree>
    <p:extLst>
      <p:ext uri="{BB962C8B-B14F-4D97-AF65-F5344CB8AC3E}">
        <p14:creationId xmlns:p14="http://schemas.microsoft.com/office/powerpoint/2010/main" val="35461884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9EC33D7-9F1D-4A74-9EBE-73FCF102FC26}"/>
              </a:ext>
            </a:extLst>
          </p:cNvPr>
          <p:cNvSpPr>
            <a:spLocks noGrp="1"/>
          </p:cNvSpPr>
          <p:nvPr>
            <p:ph type="title"/>
          </p:nvPr>
        </p:nvSpPr>
        <p:spPr>
          <a:xfrm>
            <a:off x="3872647" y="581575"/>
            <a:ext cx="4465704" cy="970450"/>
          </a:xfrm>
        </p:spPr>
        <p:txBody>
          <a:bodyPr/>
          <a:lstStyle/>
          <a:p>
            <a:r>
              <a:rPr lang="tr-TR" dirty="0" err="1"/>
              <a:t>KeepItFunctional</a:t>
            </a:r>
            <a:endParaRPr lang="tr-TR" dirty="0"/>
          </a:p>
        </p:txBody>
      </p:sp>
      <p:sp>
        <p:nvSpPr>
          <p:cNvPr id="3" name="İçerik Yer Tutucusu 2">
            <a:extLst>
              <a:ext uri="{FF2B5EF4-FFF2-40B4-BE49-F238E27FC236}">
                <a16:creationId xmlns:a16="http://schemas.microsoft.com/office/drawing/2014/main" id="{D7E97B1C-8EE1-4EA3-BC7F-34CB2843999B}"/>
              </a:ext>
            </a:extLst>
          </p:cNvPr>
          <p:cNvSpPr>
            <a:spLocks noGrp="1"/>
          </p:cNvSpPr>
          <p:nvPr>
            <p:ph idx="1"/>
          </p:nvPr>
        </p:nvSpPr>
        <p:spPr>
          <a:xfrm>
            <a:off x="919119" y="2125335"/>
            <a:ext cx="10353762" cy="4058751"/>
          </a:xfrm>
        </p:spPr>
        <p:txBody>
          <a:bodyPr/>
          <a:lstStyle/>
          <a:p>
            <a:r>
              <a:rPr lang="tr-TR" dirty="0"/>
              <a:t>Açık kaynak kodlu ve ücretsiz bir entegrasyon test </a:t>
            </a:r>
            <a:r>
              <a:rPr lang="tr-TR" dirty="0" err="1"/>
              <a:t>framework’üdür</a:t>
            </a:r>
            <a:r>
              <a:rPr lang="tr-TR" dirty="0"/>
              <a:t>.</a:t>
            </a:r>
          </a:p>
          <a:p>
            <a:r>
              <a:rPr lang="tr-TR" dirty="0" err="1"/>
              <a:t>XCTest</a:t>
            </a:r>
            <a:r>
              <a:rPr lang="tr-TR" dirty="0"/>
              <a:t> test hedefini kullanarak test senaryolarını yürütür.</a:t>
            </a:r>
          </a:p>
          <a:p>
            <a:r>
              <a:rPr lang="tr-TR" dirty="0"/>
              <a:t>Kullanıcı </a:t>
            </a:r>
            <a:r>
              <a:rPr lang="tr-TR" dirty="0" err="1"/>
              <a:t>arayüzü</a:t>
            </a:r>
            <a:r>
              <a:rPr lang="tr-TR" dirty="0"/>
              <a:t> testleri ve bu testlerin otomasyonu da sağlanır.</a:t>
            </a:r>
          </a:p>
          <a:p>
            <a:r>
              <a:rPr lang="tr-TR" dirty="0"/>
              <a:t>Sistem Gereksinimleri: </a:t>
            </a:r>
            <a:r>
              <a:rPr lang="tr-TR" dirty="0" err="1"/>
              <a:t>iOS</a:t>
            </a:r>
            <a:r>
              <a:rPr lang="tr-TR" dirty="0"/>
              <a:t> 5.1+</a:t>
            </a:r>
          </a:p>
          <a:p>
            <a:r>
              <a:rPr lang="tr-TR" dirty="0"/>
              <a:t>Not: Statik kütüphane (</a:t>
            </a:r>
            <a:r>
              <a:rPr lang="tr-TR" dirty="0" err="1"/>
              <a:t>libKIF</a:t>
            </a:r>
            <a:r>
              <a:rPr lang="tr-TR" dirty="0"/>
              <a:t>) doğrudan uygulamanın içinde yer almalı.</a:t>
            </a:r>
          </a:p>
          <a:p>
            <a:r>
              <a:rPr lang="tr-TR" dirty="0"/>
              <a:t>URL: </a:t>
            </a:r>
            <a:r>
              <a:rPr lang="tr-TR" dirty="0">
                <a:hlinkClick r:id="rId2"/>
              </a:rPr>
              <a:t>https://github.com/kif-framework/KIF</a:t>
            </a:r>
            <a:r>
              <a:rPr lang="tr-TR" dirty="0"/>
              <a:t> </a:t>
            </a:r>
          </a:p>
        </p:txBody>
      </p:sp>
      <p:pic>
        <p:nvPicPr>
          <p:cNvPr id="12290" name="Picture 2" descr="Mobile Testing Tools 10">
            <a:extLst>
              <a:ext uri="{FF2B5EF4-FFF2-40B4-BE49-F238E27FC236}">
                <a16:creationId xmlns:a16="http://schemas.microsoft.com/office/drawing/2014/main" id="{45FF1927-E394-49D4-BFB1-D5DC3CF78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219" y="331022"/>
            <a:ext cx="1884428" cy="132522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5" name="Dikdörtgen 4">
            <a:extLst>
              <a:ext uri="{FF2B5EF4-FFF2-40B4-BE49-F238E27FC236}">
                <a16:creationId xmlns:a16="http://schemas.microsoft.com/office/drawing/2014/main" id="{D4C9C3C1-CDA3-4AB0-B396-8CA41163A1DB}"/>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6" name="Resim 5">
            <a:extLst>
              <a:ext uri="{FF2B5EF4-FFF2-40B4-BE49-F238E27FC236}">
                <a16:creationId xmlns:a16="http://schemas.microsoft.com/office/drawing/2014/main" id="{82B48D0F-8983-41CF-BF15-613BEAFCD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pic>
        <p:nvPicPr>
          <p:cNvPr id="7" name="Resim 6">
            <a:extLst>
              <a:ext uri="{FF2B5EF4-FFF2-40B4-BE49-F238E27FC236}">
                <a16:creationId xmlns:a16="http://schemas.microsoft.com/office/drawing/2014/main" id="{9A746637-668D-4904-B0FD-EFB4FB557A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1252" y="537618"/>
            <a:ext cx="526278" cy="526278"/>
          </a:xfrm>
          <a:prstGeom prst="rect">
            <a:avLst/>
          </a:prstGeom>
        </p:spPr>
      </p:pic>
      <p:sp>
        <p:nvSpPr>
          <p:cNvPr id="8" name="Dikdörtgen 7">
            <a:extLst>
              <a:ext uri="{FF2B5EF4-FFF2-40B4-BE49-F238E27FC236}">
                <a16:creationId xmlns:a16="http://schemas.microsoft.com/office/drawing/2014/main" id="{C484C3D9-267A-4A12-9BC8-4FF18DD1BA51}"/>
              </a:ext>
            </a:extLst>
          </p:cNvPr>
          <p:cNvSpPr/>
          <p:nvPr/>
        </p:nvSpPr>
        <p:spPr>
          <a:xfrm>
            <a:off x="10120097" y="609217"/>
            <a:ext cx="1396016" cy="369332"/>
          </a:xfrm>
          <a:prstGeom prst="rect">
            <a:avLst/>
          </a:prstGeom>
        </p:spPr>
        <p:txBody>
          <a:bodyPr wrap="square">
            <a:spAutoFit/>
          </a:bodyPr>
          <a:lstStyle/>
          <a:p>
            <a:r>
              <a:rPr lang="tr-TR" dirty="0"/>
              <a:t>ANDROID</a:t>
            </a:r>
          </a:p>
        </p:txBody>
      </p:sp>
    </p:spTree>
    <p:extLst>
      <p:ext uri="{BB962C8B-B14F-4D97-AF65-F5344CB8AC3E}">
        <p14:creationId xmlns:p14="http://schemas.microsoft.com/office/powerpoint/2010/main" val="41336079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KIF testing ile ilgili görsel sonucu">
            <a:extLst>
              <a:ext uri="{FF2B5EF4-FFF2-40B4-BE49-F238E27FC236}">
                <a16:creationId xmlns:a16="http://schemas.microsoft.com/office/drawing/2014/main" id="{EBEBBA1E-B8AE-46DC-B5B9-2FAE427C0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682" y="317083"/>
            <a:ext cx="7576636" cy="493323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184027459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A54F921-9F6C-46DF-B558-3AC6E33CFF55}"/>
              </a:ext>
            </a:extLst>
          </p:cNvPr>
          <p:cNvSpPr>
            <a:spLocks noGrp="1"/>
          </p:cNvSpPr>
          <p:nvPr>
            <p:ph type="title"/>
          </p:nvPr>
        </p:nvSpPr>
        <p:spPr>
          <a:xfrm>
            <a:off x="4651908" y="609600"/>
            <a:ext cx="2877536" cy="970450"/>
          </a:xfrm>
        </p:spPr>
        <p:txBody>
          <a:bodyPr/>
          <a:lstStyle/>
          <a:p>
            <a:r>
              <a:rPr lang="tr-TR" dirty="0" err="1"/>
              <a:t>Selendroid</a:t>
            </a:r>
            <a:endParaRPr lang="tr-TR" dirty="0"/>
          </a:p>
        </p:txBody>
      </p:sp>
      <p:sp>
        <p:nvSpPr>
          <p:cNvPr id="3" name="İçerik Yer Tutucusu 2">
            <a:extLst>
              <a:ext uri="{FF2B5EF4-FFF2-40B4-BE49-F238E27FC236}">
                <a16:creationId xmlns:a16="http://schemas.microsoft.com/office/drawing/2014/main" id="{9327E55C-DB05-4BC5-8E7A-1B08D6141556}"/>
              </a:ext>
            </a:extLst>
          </p:cNvPr>
          <p:cNvSpPr>
            <a:spLocks noGrp="1"/>
          </p:cNvSpPr>
          <p:nvPr>
            <p:ph idx="1"/>
          </p:nvPr>
        </p:nvSpPr>
        <p:spPr>
          <a:xfrm>
            <a:off x="913795" y="2189649"/>
            <a:ext cx="10353762" cy="4058751"/>
          </a:xfrm>
        </p:spPr>
        <p:txBody>
          <a:bodyPr>
            <a:normAutofit fontScale="77500" lnSpcReduction="20000"/>
          </a:bodyPr>
          <a:lstStyle/>
          <a:p>
            <a:r>
              <a:rPr lang="tr-TR" dirty="0"/>
              <a:t>Adından anlaşılacağı üzere </a:t>
            </a:r>
            <a:r>
              <a:rPr lang="tr-TR" dirty="0" err="1"/>
              <a:t>android</a:t>
            </a:r>
            <a:r>
              <a:rPr lang="tr-TR" dirty="0"/>
              <a:t> için geliştirilmiş </a:t>
            </a:r>
            <a:r>
              <a:rPr lang="tr-TR" dirty="0" err="1"/>
              <a:t>selenium</a:t>
            </a:r>
            <a:r>
              <a:rPr lang="tr-TR" dirty="0"/>
              <a:t> test aracı.</a:t>
            </a:r>
          </a:p>
          <a:p>
            <a:r>
              <a:rPr lang="tr-TR" dirty="0"/>
              <a:t>Aynı zamanda birden fazla cihaz ve </a:t>
            </a:r>
            <a:r>
              <a:rPr lang="tr-TR" dirty="0" err="1"/>
              <a:t>emülatörle</a:t>
            </a:r>
            <a:r>
              <a:rPr lang="tr-TR" dirty="0"/>
              <a:t> eşzamanlı çalışabilen bir </a:t>
            </a:r>
            <a:r>
              <a:rPr lang="tr-TR" dirty="0" err="1"/>
              <a:t>framework’tür</a:t>
            </a:r>
            <a:r>
              <a:rPr lang="tr-TR" dirty="0"/>
              <a:t>.</a:t>
            </a:r>
          </a:p>
          <a:p>
            <a:r>
              <a:rPr lang="tr-TR" dirty="0" err="1"/>
              <a:t>Native</a:t>
            </a:r>
            <a:r>
              <a:rPr lang="tr-TR" dirty="0"/>
              <a:t> ve </a:t>
            </a:r>
            <a:r>
              <a:rPr lang="tr-TR" dirty="0" err="1"/>
              <a:t>Hybrid</a:t>
            </a:r>
            <a:r>
              <a:rPr lang="tr-TR" dirty="0"/>
              <a:t> uygulamaların yanı sıra mobil web </a:t>
            </a:r>
            <a:r>
              <a:rPr lang="tr-TR" dirty="0" err="1"/>
              <a:t>arayüzünden</a:t>
            </a:r>
            <a:r>
              <a:rPr lang="tr-TR" dirty="0"/>
              <a:t> de etkilenir, bu sebeple </a:t>
            </a:r>
            <a:r>
              <a:rPr lang="tr-TR" dirty="0" err="1"/>
              <a:t>Selenium</a:t>
            </a:r>
            <a:r>
              <a:rPr lang="tr-TR" dirty="0"/>
              <a:t> 2 API ve </a:t>
            </a:r>
            <a:r>
              <a:rPr lang="tr-TR" dirty="0" err="1"/>
              <a:t>WebDriver</a:t>
            </a:r>
            <a:r>
              <a:rPr lang="tr-TR" dirty="0"/>
              <a:t> API aracılığıyla yazılmalıdır.</a:t>
            </a:r>
          </a:p>
          <a:p>
            <a:r>
              <a:rPr lang="tr-TR" dirty="0"/>
              <a:t>Mac, Linux, Windows ile kullanılabilir.</a:t>
            </a:r>
          </a:p>
          <a:p>
            <a:r>
              <a:rPr lang="tr-TR" dirty="0"/>
              <a:t>Gereksinimler: Java SDK 1.6+ kurulu olmalı ve JAVA_HOME </a:t>
            </a:r>
            <a:r>
              <a:rPr lang="tr-TR" dirty="0" err="1"/>
              <a:t>konfigüre</a:t>
            </a:r>
            <a:r>
              <a:rPr lang="tr-TR" dirty="0"/>
              <a:t> edilmeli (</a:t>
            </a:r>
            <a:r>
              <a:rPr lang="tr-TR" dirty="0" err="1"/>
              <a:t>setlenmeli</a:t>
            </a:r>
            <a:r>
              <a:rPr lang="tr-TR" dirty="0"/>
              <a:t>). Aksi halde yazılım hata üretir; (Örneğin: JAVA_HOME farklı bir yere işaret ederken çalışmak istendiğinde </a:t>
            </a:r>
            <a:r>
              <a:rPr lang="tr-TR" dirty="0" err="1"/>
              <a:t>vb</a:t>
            </a:r>
            <a:r>
              <a:rPr lang="tr-TR" dirty="0"/>
              <a:t>…)</a:t>
            </a:r>
          </a:p>
          <a:p>
            <a:r>
              <a:rPr lang="tr-TR" dirty="0"/>
              <a:t>Benzer şekilde </a:t>
            </a:r>
            <a:r>
              <a:rPr lang="tr-TR" dirty="0" err="1"/>
              <a:t>Android</a:t>
            </a:r>
            <a:r>
              <a:rPr lang="tr-TR" dirty="0"/>
              <a:t> SDK yüklü ve ANDROID_HOME </a:t>
            </a:r>
            <a:r>
              <a:rPr lang="tr-TR" dirty="0" err="1"/>
              <a:t>setlenmiş</a:t>
            </a:r>
            <a:r>
              <a:rPr lang="tr-TR" dirty="0"/>
              <a:t> olmalı.</a:t>
            </a:r>
          </a:p>
          <a:p>
            <a:r>
              <a:rPr lang="tr-TR" dirty="0"/>
              <a:t>Eğer yazılımı 64bit Linux makineye kuracak olursanız şu adımları izleyin:</a:t>
            </a:r>
          </a:p>
          <a:p>
            <a:pPr marL="494100" indent="-457200">
              <a:buAutoNum type="arabicPeriod"/>
            </a:pPr>
            <a:r>
              <a:rPr lang="tr-TR" dirty="0" err="1">
                <a:effectLst/>
              </a:rPr>
              <a:t>sudo</a:t>
            </a:r>
            <a:r>
              <a:rPr lang="tr-TR" dirty="0">
                <a:effectLst/>
              </a:rPr>
              <a:t> </a:t>
            </a:r>
            <a:r>
              <a:rPr lang="tr-TR" dirty="0" err="1">
                <a:effectLst/>
              </a:rPr>
              <a:t>dpkg</a:t>
            </a:r>
            <a:r>
              <a:rPr lang="tr-TR" i="1" dirty="0">
                <a:effectLst/>
              </a:rPr>
              <a:t> –</a:t>
            </a:r>
            <a:r>
              <a:rPr lang="tr-TR" i="1" dirty="0" err="1">
                <a:effectLst/>
              </a:rPr>
              <a:t>add-architecture</a:t>
            </a:r>
            <a:r>
              <a:rPr lang="tr-TR" i="1" dirty="0">
                <a:effectLst/>
              </a:rPr>
              <a:t> i386</a:t>
            </a:r>
          </a:p>
          <a:p>
            <a:pPr marL="494100" indent="-457200">
              <a:buAutoNum type="arabicPeriod"/>
            </a:pPr>
            <a:r>
              <a:rPr lang="tr-TR" i="1" dirty="0" err="1">
                <a:effectLst/>
              </a:rPr>
              <a:t>sudo</a:t>
            </a:r>
            <a:r>
              <a:rPr lang="tr-TR" i="1" dirty="0">
                <a:effectLst/>
              </a:rPr>
              <a:t> </a:t>
            </a:r>
            <a:r>
              <a:rPr lang="tr-TR" i="1" dirty="0" err="1">
                <a:effectLst/>
              </a:rPr>
              <a:t>apt-get</a:t>
            </a:r>
            <a:r>
              <a:rPr lang="tr-TR" i="1" dirty="0">
                <a:effectLst/>
              </a:rPr>
              <a:t> </a:t>
            </a:r>
            <a:r>
              <a:rPr lang="tr-TR" i="1" dirty="0" err="1">
                <a:effectLst/>
              </a:rPr>
              <a:t>update</a:t>
            </a:r>
            <a:endParaRPr lang="tr-TR" i="1" dirty="0">
              <a:effectLst/>
            </a:endParaRPr>
          </a:p>
          <a:p>
            <a:pPr marL="494100" indent="-457200">
              <a:buAutoNum type="arabicPeriod"/>
            </a:pPr>
            <a:r>
              <a:rPr lang="tr-TR" i="1" dirty="0" err="1">
                <a:effectLst/>
              </a:rPr>
              <a:t>sudo</a:t>
            </a:r>
            <a:r>
              <a:rPr lang="tr-TR" i="1" dirty="0">
                <a:effectLst/>
              </a:rPr>
              <a:t> </a:t>
            </a:r>
            <a:r>
              <a:rPr lang="tr-TR" i="1" dirty="0" err="1">
                <a:effectLst/>
              </a:rPr>
              <a:t>apt-get</a:t>
            </a:r>
            <a:r>
              <a:rPr lang="tr-TR" i="1" dirty="0">
                <a:effectLst/>
              </a:rPr>
              <a:t> </a:t>
            </a:r>
            <a:r>
              <a:rPr lang="tr-TR" i="1" dirty="0" err="1">
                <a:effectLst/>
              </a:rPr>
              <a:t>install</a:t>
            </a:r>
            <a:r>
              <a:rPr lang="tr-TR" i="1" dirty="0">
                <a:effectLst/>
              </a:rPr>
              <a:t> libc6:i386 libncurses5:i386 </a:t>
            </a:r>
            <a:r>
              <a:rPr lang="tr-TR" i="1" dirty="0" err="1">
                <a:effectLst/>
              </a:rPr>
              <a:t>libstdc</a:t>
            </a:r>
            <a:r>
              <a:rPr lang="tr-TR" i="1" dirty="0">
                <a:effectLst/>
              </a:rPr>
              <a:t>++6:i386</a:t>
            </a:r>
          </a:p>
          <a:p>
            <a:r>
              <a:rPr lang="tr-TR" dirty="0"/>
              <a:t>URL: </a:t>
            </a:r>
            <a:r>
              <a:rPr lang="tr-TR" dirty="0">
                <a:hlinkClick r:id="rId2"/>
              </a:rPr>
              <a:t>http://selendroid.io</a:t>
            </a:r>
            <a:r>
              <a:rPr lang="tr-TR" dirty="0"/>
              <a:t> </a:t>
            </a:r>
          </a:p>
        </p:txBody>
      </p:sp>
      <p:pic>
        <p:nvPicPr>
          <p:cNvPr id="13314" name="Picture 2" descr="Mobile Testing Tools11">
            <a:extLst>
              <a:ext uri="{FF2B5EF4-FFF2-40B4-BE49-F238E27FC236}">
                <a16:creationId xmlns:a16="http://schemas.microsoft.com/office/drawing/2014/main" id="{50A2073C-36FC-4C55-92FD-AF6F9AB7D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0578" y="432740"/>
            <a:ext cx="1341330" cy="11392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5" name="Resim 4">
            <a:extLst>
              <a:ext uri="{FF2B5EF4-FFF2-40B4-BE49-F238E27FC236}">
                <a16:creationId xmlns:a16="http://schemas.microsoft.com/office/drawing/2014/main" id="{F04764FD-E5C1-4946-A7CF-8685B0F5ED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6" name="Dikdörtgen 5">
            <a:extLst>
              <a:ext uri="{FF2B5EF4-FFF2-40B4-BE49-F238E27FC236}">
                <a16:creationId xmlns:a16="http://schemas.microsoft.com/office/drawing/2014/main" id="{C7E1F17D-DE2E-422D-9E22-47DCFAF16C81}"/>
              </a:ext>
            </a:extLst>
          </p:cNvPr>
          <p:cNvSpPr/>
          <p:nvPr/>
        </p:nvSpPr>
        <p:spPr>
          <a:xfrm>
            <a:off x="10120099" y="610804"/>
            <a:ext cx="1396016" cy="369332"/>
          </a:xfrm>
          <a:prstGeom prst="rect">
            <a:avLst/>
          </a:prstGeom>
        </p:spPr>
        <p:txBody>
          <a:bodyPr wrap="square">
            <a:spAutoFit/>
          </a:bodyPr>
          <a:lstStyle/>
          <a:p>
            <a:r>
              <a:rPr lang="tr-TR" dirty="0"/>
              <a:t>ANDROID</a:t>
            </a:r>
          </a:p>
        </p:txBody>
      </p:sp>
      <p:pic>
        <p:nvPicPr>
          <p:cNvPr id="7" name="Resim 6">
            <a:extLst>
              <a:ext uri="{FF2B5EF4-FFF2-40B4-BE49-F238E27FC236}">
                <a16:creationId xmlns:a16="http://schemas.microsoft.com/office/drawing/2014/main" id="{15DD8F36-D7C9-4C77-8FBC-CA9174C953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1254" y="1065483"/>
            <a:ext cx="526278" cy="526278"/>
          </a:xfrm>
          <a:prstGeom prst="rect">
            <a:avLst/>
          </a:prstGeom>
        </p:spPr>
      </p:pic>
      <p:sp>
        <p:nvSpPr>
          <p:cNvPr id="8" name="Dikdörtgen 7">
            <a:extLst>
              <a:ext uri="{FF2B5EF4-FFF2-40B4-BE49-F238E27FC236}">
                <a16:creationId xmlns:a16="http://schemas.microsoft.com/office/drawing/2014/main" id="{9717FBE7-267C-4695-BDEE-4DE01BCEA2AC}"/>
              </a:ext>
            </a:extLst>
          </p:cNvPr>
          <p:cNvSpPr/>
          <p:nvPr/>
        </p:nvSpPr>
        <p:spPr>
          <a:xfrm>
            <a:off x="10120099" y="1137082"/>
            <a:ext cx="1396016" cy="369332"/>
          </a:xfrm>
          <a:prstGeom prst="rect">
            <a:avLst/>
          </a:prstGeom>
        </p:spPr>
        <p:txBody>
          <a:bodyPr wrap="square">
            <a:spAutoFit/>
          </a:bodyPr>
          <a:lstStyle/>
          <a:p>
            <a:r>
              <a:rPr lang="tr-TR" dirty="0" err="1"/>
              <a:t>iOS</a:t>
            </a:r>
            <a:endParaRPr lang="tr-TR" dirty="0"/>
          </a:p>
        </p:txBody>
      </p:sp>
    </p:spTree>
    <p:extLst>
      <p:ext uri="{BB962C8B-B14F-4D97-AF65-F5344CB8AC3E}">
        <p14:creationId xmlns:p14="http://schemas.microsoft.com/office/powerpoint/2010/main" val="28137879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selendroid ile ilgili görsel sonucu">
            <a:extLst>
              <a:ext uri="{FF2B5EF4-FFF2-40B4-BE49-F238E27FC236}">
                <a16:creationId xmlns:a16="http://schemas.microsoft.com/office/drawing/2014/main" id="{59609FFE-45B2-4CEB-8B18-050926B681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065" y="355433"/>
            <a:ext cx="8221870" cy="471387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8540814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4955693-E3FA-4F8E-BB66-500130A01709}"/>
              </a:ext>
            </a:extLst>
          </p:cNvPr>
          <p:cNvSpPr>
            <a:spLocks noGrp="1"/>
          </p:cNvSpPr>
          <p:nvPr>
            <p:ph idx="1"/>
          </p:nvPr>
        </p:nvSpPr>
        <p:spPr>
          <a:xfrm>
            <a:off x="919119" y="2509065"/>
            <a:ext cx="10353762" cy="4058751"/>
          </a:xfrm>
        </p:spPr>
        <p:txBody>
          <a:bodyPr/>
          <a:lstStyle/>
          <a:p>
            <a:r>
              <a:rPr lang="tr-TR" dirty="0"/>
              <a:t>Ücretsiz deneme sürümü var ancak kurumsal e-posta adresi istemektedir.</a:t>
            </a:r>
          </a:p>
          <a:p>
            <a:r>
              <a:rPr lang="tr-TR" dirty="0" err="1"/>
              <a:t>TestPlant</a:t>
            </a:r>
            <a:r>
              <a:rPr lang="tr-TR" dirty="0"/>
              <a:t> tarafından geliştirilmiş ticari bir </a:t>
            </a:r>
            <a:r>
              <a:rPr lang="tr-TR" dirty="0" err="1"/>
              <a:t>Android</a:t>
            </a:r>
            <a:r>
              <a:rPr lang="tr-TR" dirty="0"/>
              <a:t> </a:t>
            </a:r>
            <a:r>
              <a:rPr lang="tr-TR" dirty="0" err="1"/>
              <a:t>App</a:t>
            </a:r>
            <a:r>
              <a:rPr lang="tr-TR" dirty="0"/>
              <a:t> GUI otomasyon test projesidir. (Aynısının </a:t>
            </a:r>
            <a:r>
              <a:rPr lang="tr-TR" dirty="0" err="1"/>
              <a:t>iOS</a:t>
            </a:r>
            <a:r>
              <a:rPr lang="tr-TR" dirty="0"/>
              <a:t> versiyonu olanının adı ise </a:t>
            </a:r>
            <a:r>
              <a:rPr lang="tr-TR" dirty="0" err="1"/>
              <a:t>eggON</a:t>
            </a:r>
            <a:r>
              <a:rPr lang="tr-TR" dirty="0"/>
              <a:t>)</a:t>
            </a:r>
          </a:p>
          <a:p>
            <a:r>
              <a:rPr lang="tr-TR" dirty="0"/>
              <a:t>UI otomasyon ve fonksiyonel testler için görüntü tabanlı bir test aracıdır.</a:t>
            </a:r>
          </a:p>
          <a:p>
            <a:r>
              <a:rPr lang="tr-TR" dirty="0"/>
              <a:t>Tek senaryo ile birden fazla cihaz ve platformda test imkanı sunmaktadır.</a:t>
            </a:r>
          </a:p>
          <a:p>
            <a:r>
              <a:rPr lang="tr-TR" dirty="0"/>
              <a:t>Test altına girecek uygulama üzerinde herhangi bir kod değişikliği gerektirmemektedir.</a:t>
            </a:r>
          </a:p>
          <a:p>
            <a:r>
              <a:rPr lang="en-US" dirty="0">
                <a:effectLst/>
              </a:rPr>
              <a:t>Linux, Mac OS X, Windows XP</a:t>
            </a:r>
            <a:r>
              <a:rPr lang="tr-TR" dirty="0">
                <a:effectLst/>
              </a:rPr>
              <a:t>,</a:t>
            </a:r>
            <a:r>
              <a:rPr lang="en-US" dirty="0">
                <a:effectLst/>
              </a:rPr>
              <a:t> Windows 7, Windows 8 </a:t>
            </a:r>
            <a:r>
              <a:rPr lang="tr-TR" dirty="0">
                <a:effectLst/>
              </a:rPr>
              <a:t>ve</a:t>
            </a:r>
            <a:r>
              <a:rPr lang="en-US" dirty="0">
                <a:effectLst/>
              </a:rPr>
              <a:t> 10</a:t>
            </a:r>
            <a:r>
              <a:rPr lang="tr-TR" dirty="0">
                <a:effectLst/>
              </a:rPr>
              <a:t> ile çalıştırılabilir.</a:t>
            </a:r>
            <a:endParaRPr lang="tr-TR" dirty="0"/>
          </a:p>
          <a:p>
            <a:r>
              <a:rPr lang="tr-TR" dirty="0"/>
              <a:t>Sistem Gereksinimleri: 1.5GHz+ işlemci hızı, 1GB+ bellek (RAM)</a:t>
            </a:r>
          </a:p>
          <a:p>
            <a:r>
              <a:rPr lang="tr-TR" dirty="0"/>
              <a:t>URL: </a:t>
            </a:r>
            <a:r>
              <a:rPr lang="tr-TR" dirty="0">
                <a:hlinkClick r:id="rId2"/>
              </a:rPr>
              <a:t>https://eggplant.io/mobile-gateways/</a:t>
            </a:r>
            <a:r>
              <a:rPr lang="tr-TR" dirty="0"/>
              <a:t> </a:t>
            </a:r>
          </a:p>
        </p:txBody>
      </p:sp>
      <p:pic>
        <p:nvPicPr>
          <p:cNvPr id="14338" name="Picture 2" descr="Mobile Testing Tools13">
            <a:extLst>
              <a:ext uri="{FF2B5EF4-FFF2-40B4-BE49-F238E27FC236}">
                <a16:creationId xmlns:a16="http://schemas.microsoft.com/office/drawing/2014/main" id="{925A887D-FCB1-40A4-95D7-8141F8523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8605" y="290184"/>
            <a:ext cx="4754790" cy="155323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4" name="Resim 3">
            <a:extLst>
              <a:ext uri="{FF2B5EF4-FFF2-40B4-BE49-F238E27FC236}">
                <a16:creationId xmlns:a16="http://schemas.microsoft.com/office/drawing/2014/main" id="{5A63C919-7123-4C05-82CF-12F928C6D4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AC932269-B1A6-4B04-9545-C6CEBC5F965C}"/>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6" name="Dikdörtgen 5">
            <a:extLst>
              <a:ext uri="{FF2B5EF4-FFF2-40B4-BE49-F238E27FC236}">
                <a16:creationId xmlns:a16="http://schemas.microsoft.com/office/drawing/2014/main" id="{1015F417-FBA8-4C15-A3D0-E850C480905C}"/>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7" name="Resim 6">
            <a:extLst>
              <a:ext uri="{FF2B5EF4-FFF2-40B4-BE49-F238E27FC236}">
                <a16:creationId xmlns:a16="http://schemas.microsoft.com/office/drawing/2014/main" id="{78B13B35-857C-49C3-BDAE-FBBB36C91A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36259387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ggplant testing ile ilgili görsel sonucu">
            <a:extLst>
              <a:ext uri="{FF2B5EF4-FFF2-40B4-BE49-F238E27FC236}">
                <a16:creationId xmlns:a16="http://schemas.microsoft.com/office/drawing/2014/main" id="{66475273-77EF-4978-BE4B-F004A12EA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0332" y="347162"/>
            <a:ext cx="7771335" cy="436921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2985432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0DD4774-F203-4505-8349-1DAF2667743E}"/>
              </a:ext>
            </a:extLst>
          </p:cNvPr>
          <p:cNvSpPr>
            <a:spLocks noGrp="1"/>
          </p:cNvSpPr>
          <p:nvPr>
            <p:ph type="title"/>
          </p:nvPr>
        </p:nvSpPr>
        <p:spPr/>
        <p:txBody>
          <a:bodyPr/>
          <a:lstStyle/>
          <a:p>
            <a:r>
              <a:rPr lang="tr-TR" dirty="0"/>
              <a:t>UAT (User </a:t>
            </a:r>
            <a:r>
              <a:rPr lang="tr-TR" dirty="0" err="1"/>
              <a:t>Acceptance</a:t>
            </a:r>
            <a:r>
              <a:rPr lang="tr-TR" dirty="0"/>
              <a:t> Test)</a:t>
            </a:r>
          </a:p>
        </p:txBody>
      </p:sp>
      <p:sp>
        <p:nvSpPr>
          <p:cNvPr id="3" name="İçerik Yer Tutucusu 2">
            <a:extLst>
              <a:ext uri="{FF2B5EF4-FFF2-40B4-BE49-F238E27FC236}">
                <a16:creationId xmlns:a16="http://schemas.microsoft.com/office/drawing/2014/main" id="{489F23FD-2FB4-4EB5-AF16-03B3677F81DA}"/>
              </a:ext>
            </a:extLst>
          </p:cNvPr>
          <p:cNvSpPr>
            <a:spLocks noGrp="1"/>
          </p:cNvSpPr>
          <p:nvPr>
            <p:ph idx="1"/>
          </p:nvPr>
        </p:nvSpPr>
        <p:spPr/>
        <p:txBody>
          <a:bodyPr>
            <a:normAutofit lnSpcReduction="10000"/>
          </a:bodyPr>
          <a:lstStyle/>
          <a:p>
            <a:pPr marL="36900" indent="0">
              <a:buNone/>
            </a:pPr>
            <a:r>
              <a:rPr lang="tr-TR" dirty="0"/>
              <a:t>Beta/</a:t>
            </a:r>
            <a:r>
              <a:rPr lang="tr-TR" dirty="0" err="1"/>
              <a:t>Acceptance</a:t>
            </a:r>
            <a:r>
              <a:rPr lang="tr-TR" dirty="0"/>
              <a:t> </a:t>
            </a:r>
            <a:r>
              <a:rPr lang="tr-TR" dirty="0" err="1"/>
              <a:t>Testing</a:t>
            </a:r>
            <a:r>
              <a:rPr lang="tr-TR" dirty="0"/>
              <a:t> olarak da kullanılan bu test</a:t>
            </a:r>
            <a:r>
              <a:rPr lang="en-US" dirty="0"/>
              <a:t>,</a:t>
            </a:r>
            <a:r>
              <a:rPr lang="tr-TR" dirty="0"/>
              <a:t> ürünün son kullanıcı ile temasını değerlendiren, dolayısıyla teste son kullanıcının da katıldığı testtir. Sistemin her güncelleme aldığında 1 kez tekrarının yapılması önerilen kullanıcı bakış açılı yegane ve son fonksiyonel kabul edilebilirlik testidir. Sistem ve regresyon testlerinin ardından yapılır.</a:t>
            </a:r>
          </a:p>
          <a:p>
            <a:pPr marL="36900" indent="0">
              <a:buNone/>
            </a:pPr>
            <a:endParaRPr lang="tr-TR" dirty="0"/>
          </a:p>
          <a:p>
            <a:pPr marL="36900" indent="0">
              <a:buNone/>
            </a:pPr>
            <a:r>
              <a:rPr lang="tr-TR" dirty="0"/>
              <a:t>Not: Kullanıcıların bu teste katılıyor olmasının en temel nedeni ve önemi, kullanıcıların belirtebileceği yeni gereklilikler ve öneriler de bizzat kendileri tarafından test ediliyor olur. Çünkü bazen geliştirici ve test mühendislerinin kullanıcıların bakış açısından sistemi eleştirebilmesi konusunda eksiklikler meydana gelebilir.</a:t>
            </a:r>
          </a:p>
          <a:p>
            <a:pPr marL="36900" indent="0">
              <a:buNone/>
            </a:pPr>
            <a:endParaRPr lang="tr-TR" dirty="0"/>
          </a:p>
          <a:p>
            <a:pPr marL="36900" indent="0">
              <a:buNone/>
            </a:pPr>
            <a:r>
              <a:rPr lang="tr-TR" dirty="0"/>
              <a:t>Genellikle BBT(Black Box </a:t>
            </a:r>
            <a:r>
              <a:rPr lang="tr-TR" dirty="0" err="1"/>
              <a:t>Testing</a:t>
            </a:r>
            <a:r>
              <a:rPr lang="tr-TR" dirty="0"/>
              <a:t>) yöntemi kullanılır. Test eden, yazılımdaki her bir modülün işlevi dışında iç yapısını bilmesine gerek yoktur veya buna izin verilmez.</a:t>
            </a:r>
          </a:p>
          <a:p>
            <a:pPr marL="36900" indent="0">
              <a:buNone/>
            </a:pPr>
            <a:endParaRPr lang="tr-TR" dirty="0"/>
          </a:p>
          <a:p>
            <a:pPr marL="36900" indent="0">
              <a:buNone/>
            </a:pPr>
            <a:endParaRPr lang="tr-TR" dirty="0"/>
          </a:p>
        </p:txBody>
      </p:sp>
    </p:spTree>
    <p:extLst>
      <p:ext uri="{BB962C8B-B14F-4D97-AF65-F5344CB8AC3E}">
        <p14:creationId xmlns:p14="http://schemas.microsoft.com/office/powerpoint/2010/main" val="42496112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BF502DE-7E95-446D-98C4-3A1FF6BCE8C5}"/>
              </a:ext>
            </a:extLst>
          </p:cNvPr>
          <p:cNvSpPr>
            <a:spLocks noGrp="1"/>
          </p:cNvSpPr>
          <p:nvPr>
            <p:ph type="title"/>
          </p:nvPr>
        </p:nvSpPr>
        <p:spPr/>
        <p:txBody>
          <a:bodyPr/>
          <a:lstStyle/>
          <a:p>
            <a:r>
              <a:rPr lang="tr-TR" dirty="0" err="1"/>
              <a:t>iPhoney</a:t>
            </a:r>
            <a:endParaRPr lang="tr-TR" dirty="0"/>
          </a:p>
        </p:txBody>
      </p:sp>
      <p:sp>
        <p:nvSpPr>
          <p:cNvPr id="3" name="İçerik Yer Tutucusu 2">
            <a:extLst>
              <a:ext uri="{FF2B5EF4-FFF2-40B4-BE49-F238E27FC236}">
                <a16:creationId xmlns:a16="http://schemas.microsoft.com/office/drawing/2014/main" id="{2D2AD00E-65AD-49D0-8D5E-F90A7022F146}"/>
              </a:ext>
            </a:extLst>
          </p:cNvPr>
          <p:cNvSpPr>
            <a:spLocks noGrp="1"/>
          </p:cNvSpPr>
          <p:nvPr>
            <p:ph idx="1"/>
          </p:nvPr>
        </p:nvSpPr>
        <p:spPr/>
        <p:txBody>
          <a:bodyPr/>
          <a:lstStyle/>
          <a:p>
            <a:r>
              <a:rPr lang="tr-TR" dirty="0" err="1"/>
              <a:t>Pixellere</a:t>
            </a:r>
            <a:r>
              <a:rPr lang="tr-TR" dirty="0"/>
              <a:t> duyarlı bir web tarayıcısı sağlayan ücretsiz açık kaynak kodlu bir yazılımdır.</a:t>
            </a:r>
          </a:p>
          <a:p>
            <a:r>
              <a:rPr lang="tr-TR" dirty="0" err="1"/>
              <a:t>Emülatör</a:t>
            </a:r>
            <a:r>
              <a:rPr lang="tr-TR" dirty="0"/>
              <a:t> gibi kullanılır ancak tam anlamıyla bir </a:t>
            </a:r>
            <a:r>
              <a:rPr lang="tr-TR" dirty="0" err="1"/>
              <a:t>emülatör</a:t>
            </a:r>
            <a:r>
              <a:rPr lang="tr-TR" dirty="0"/>
              <a:t> değildir. (Daha çok web simülatörü)</a:t>
            </a:r>
          </a:p>
          <a:p>
            <a:r>
              <a:rPr lang="tr-TR" dirty="0"/>
              <a:t>Test görüntü ve kodlarını 320x480 boyutlarında bir ekranda test etmenizi sağlamaktadır. (Apple-Safari)</a:t>
            </a:r>
          </a:p>
          <a:p>
            <a:r>
              <a:rPr lang="tr-TR" dirty="0"/>
              <a:t>Sistem Gereksinimleri: Mac OS X 10.4.7+</a:t>
            </a:r>
          </a:p>
          <a:p>
            <a:r>
              <a:rPr lang="tr-TR" dirty="0"/>
              <a:t>URL: </a:t>
            </a:r>
            <a:r>
              <a:rPr lang="tr-TR" dirty="0">
                <a:hlinkClick r:id="rId2"/>
              </a:rPr>
              <a:t>https://www.marketcircle.com/iphoney/</a:t>
            </a:r>
            <a:r>
              <a:rPr lang="tr-TR" dirty="0"/>
              <a:t> </a:t>
            </a:r>
          </a:p>
        </p:txBody>
      </p:sp>
      <p:sp>
        <p:nvSpPr>
          <p:cNvPr id="4" name="Dikdörtgen 3">
            <a:extLst>
              <a:ext uri="{FF2B5EF4-FFF2-40B4-BE49-F238E27FC236}">
                <a16:creationId xmlns:a16="http://schemas.microsoft.com/office/drawing/2014/main" id="{6464F32E-523E-4B38-8015-332CC182E4EA}"/>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5" name="Resim 4">
            <a:extLst>
              <a:ext uri="{FF2B5EF4-FFF2-40B4-BE49-F238E27FC236}">
                <a16:creationId xmlns:a16="http://schemas.microsoft.com/office/drawing/2014/main" id="{49A67F4F-27BA-4054-A281-4F7B6A602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pic>
        <p:nvPicPr>
          <p:cNvPr id="6" name="Resim 5">
            <a:extLst>
              <a:ext uri="{FF2B5EF4-FFF2-40B4-BE49-F238E27FC236}">
                <a16:creationId xmlns:a16="http://schemas.microsoft.com/office/drawing/2014/main" id="{856BEFE4-83E1-4EB9-A82D-96AF67FBB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2" y="537618"/>
            <a:ext cx="526278" cy="526278"/>
          </a:xfrm>
          <a:prstGeom prst="rect">
            <a:avLst/>
          </a:prstGeom>
        </p:spPr>
      </p:pic>
      <p:sp>
        <p:nvSpPr>
          <p:cNvPr id="7" name="Dikdörtgen 6">
            <a:extLst>
              <a:ext uri="{FF2B5EF4-FFF2-40B4-BE49-F238E27FC236}">
                <a16:creationId xmlns:a16="http://schemas.microsoft.com/office/drawing/2014/main" id="{27E3464D-13F2-46F2-B4D5-039877AF00E0}"/>
              </a:ext>
            </a:extLst>
          </p:cNvPr>
          <p:cNvSpPr/>
          <p:nvPr/>
        </p:nvSpPr>
        <p:spPr>
          <a:xfrm>
            <a:off x="10120097" y="609217"/>
            <a:ext cx="1396016" cy="369332"/>
          </a:xfrm>
          <a:prstGeom prst="rect">
            <a:avLst/>
          </a:prstGeom>
        </p:spPr>
        <p:txBody>
          <a:bodyPr wrap="square">
            <a:spAutoFit/>
          </a:bodyPr>
          <a:lstStyle/>
          <a:p>
            <a:r>
              <a:rPr lang="tr-TR" dirty="0"/>
              <a:t>ANDROID</a:t>
            </a:r>
          </a:p>
        </p:txBody>
      </p:sp>
    </p:spTree>
    <p:extLst>
      <p:ext uri="{BB962C8B-B14F-4D97-AF65-F5344CB8AC3E}">
        <p14:creationId xmlns:p14="http://schemas.microsoft.com/office/powerpoint/2010/main" val="12261166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Phoney testing ile ilgili görsel sonucu">
            <a:extLst>
              <a:ext uri="{FF2B5EF4-FFF2-40B4-BE49-F238E27FC236}">
                <a16:creationId xmlns:a16="http://schemas.microsoft.com/office/drawing/2014/main" id="{832B787B-21BB-42F6-AD7A-A70FFF4C73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9188" y="223337"/>
            <a:ext cx="6993624" cy="48780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184175907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7CB92ED-5E29-4461-9D3C-8C57D827BF96}"/>
              </a:ext>
            </a:extLst>
          </p:cNvPr>
          <p:cNvSpPr>
            <a:spLocks noGrp="1"/>
          </p:cNvSpPr>
          <p:nvPr>
            <p:ph idx="1"/>
          </p:nvPr>
        </p:nvSpPr>
        <p:spPr>
          <a:xfrm>
            <a:off x="919118" y="2085474"/>
            <a:ext cx="10353762" cy="3577389"/>
          </a:xfrm>
        </p:spPr>
        <p:txBody>
          <a:bodyPr/>
          <a:lstStyle/>
          <a:p>
            <a:r>
              <a:rPr lang="tr-TR" dirty="0"/>
              <a:t>Ücretsiz deneme sürümü için kurumsal bir e-posta adresi istemektedir.</a:t>
            </a:r>
          </a:p>
          <a:p>
            <a:r>
              <a:rPr lang="tr-TR" dirty="0" err="1"/>
              <a:t>Borland</a:t>
            </a:r>
            <a:r>
              <a:rPr lang="tr-TR" dirty="0"/>
              <a:t> tarafından geliştirilmiş otomatik bir fonksiyonel test aracıdır.</a:t>
            </a:r>
          </a:p>
          <a:p>
            <a:r>
              <a:rPr lang="tr-TR" dirty="0"/>
              <a:t>Gerçek veya sanal cihazlar üzerine gerçekleştirmek istediğiniz fonksiyonel testlerin otomatikleştirilmesinde kullanmak isteyebileceğiniz alternatif bir araçtır.</a:t>
            </a:r>
          </a:p>
          <a:p>
            <a:r>
              <a:rPr lang="tr-TR" dirty="0" err="1"/>
              <a:t>Android</a:t>
            </a:r>
            <a:r>
              <a:rPr lang="tr-TR" dirty="0"/>
              <a:t>, </a:t>
            </a:r>
            <a:r>
              <a:rPr lang="tr-TR" dirty="0" err="1"/>
              <a:t>iOS</a:t>
            </a:r>
            <a:r>
              <a:rPr lang="tr-TR" dirty="0"/>
              <a:t>, </a:t>
            </a:r>
            <a:r>
              <a:rPr lang="tr-TR" dirty="0" err="1"/>
              <a:t>BlackBerry</a:t>
            </a:r>
            <a:r>
              <a:rPr lang="tr-TR" dirty="0"/>
              <a:t>, Windows Mobile, </a:t>
            </a:r>
            <a:r>
              <a:rPr lang="tr-TR" dirty="0" err="1"/>
              <a:t>Symbian</a:t>
            </a:r>
            <a:r>
              <a:rPr lang="tr-TR" dirty="0"/>
              <a:t> ve HTML5 üzerinde çalışır.</a:t>
            </a:r>
          </a:p>
          <a:p>
            <a:r>
              <a:rPr lang="tr-TR" dirty="0"/>
              <a:t>Hem açık kaynak hem ticari ortamlar için uygundur.</a:t>
            </a:r>
          </a:p>
          <a:p>
            <a:r>
              <a:rPr lang="tr-TR" dirty="0"/>
              <a:t>URL: </a:t>
            </a:r>
            <a:r>
              <a:rPr lang="tr-TR" dirty="0">
                <a:hlinkClick r:id="rId2"/>
              </a:rPr>
              <a:t>https://www.microfocus.com/en-us/products/mobile-testing/overview?utm_medium=301&amp;utm_source=borland.com</a:t>
            </a:r>
            <a:r>
              <a:rPr lang="tr-TR" dirty="0"/>
              <a:t> </a:t>
            </a:r>
          </a:p>
          <a:p>
            <a:endParaRPr lang="tr-TR" dirty="0"/>
          </a:p>
        </p:txBody>
      </p:sp>
      <p:pic>
        <p:nvPicPr>
          <p:cNvPr id="15366" name="Picture 6" descr="Mobile Testing Tools 14">
            <a:extLst>
              <a:ext uri="{FF2B5EF4-FFF2-40B4-BE49-F238E27FC236}">
                <a16:creationId xmlns:a16="http://schemas.microsoft.com/office/drawing/2014/main" id="{749E458D-84E1-4163-B56E-FD86CD95DE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02" t="32675" r="14436" b="37500"/>
          <a:stretch/>
        </p:blipFill>
        <p:spPr bwMode="auto">
          <a:xfrm>
            <a:off x="4700142" y="721894"/>
            <a:ext cx="2791715" cy="7498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4" name="Resim 3">
            <a:extLst>
              <a:ext uri="{FF2B5EF4-FFF2-40B4-BE49-F238E27FC236}">
                <a16:creationId xmlns:a16="http://schemas.microsoft.com/office/drawing/2014/main" id="{B72C8610-3710-4BF2-9296-6A16518E05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0443845B-D7C1-4467-98A1-EEFAFA43872E}"/>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6" name="Dikdörtgen 5">
            <a:extLst>
              <a:ext uri="{FF2B5EF4-FFF2-40B4-BE49-F238E27FC236}">
                <a16:creationId xmlns:a16="http://schemas.microsoft.com/office/drawing/2014/main" id="{EC61B2FA-F67B-4EEA-8C9F-C25B3679DEE5}"/>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7" name="Resim 6">
            <a:extLst>
              <a:ext uri="{FF2B5EF4-FFF2-40B4-BE49-F238E27FC236}">
                <a16:creationId xmlns:a16="http://schemas.microsoft.com/office/drawing/2014/main" id="{827C2197-D1C8-40C9-B6DC-A4C6CF1A28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2438364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ilk mobile ile ilgili görsel sonucu">
            <a:extLst>
              <a:ext uri="{FF2B5EF4-FFF2-40B4-BE49-F238E27FC236}">
                <a16:creationId xmlns:a16="http://schemas.microsoft.com/office/drawing/2014/main" id="{84798AB7-706A-460B-8A06-C7DA02B6B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338" y="207884"/>
            <a:ext cx="6265323" cy="49008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11285244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B700331-C717-4A9C-889C-6C542CE2917F}"/>
              </a:ext>
            </a:extLst>
          </p:cNvPr>
          <p:cNvSpPr>
            <a:spLocks noGrp="1"/>
          </p:cNvSpPr>
          <p:nvPr>
            <p:ph idx="1"/>
          </p:nvPr>
        </p:nvSpPr>
        <p:spPr>
          <a:xfrm>
            <a:off x="913795" y="2005165"/>
            <a:ext cx="10353762" cy="4058751"/>
          </a:xfrm>
        </p:spPr>
        <p:txBody>
          <a:bodyPr/>
          <a:lstStyle/>
          <a:p>
            <a:r>
              <a:rPr lang="tr-TR" dirty="0"/>
              <a:t>Genellikle hızlı işler için kullanılır hızlı küçük testler ve geliştirmeler için kullanılabilecek yaygın bir araçtır.</a:t>
            </a:r>
          </a:p>
          <a:p>
            <a:r>
              <a:rPr lang="tr-TR" dirty="0"/>
              <a:t>Açık kaynak ve ücretsizdir. (</a:t>
            </a:r>
            <a:r>
              <a:rPr lang="tr-TR" dirty="0" err="1"/>
              <a:t>Github</a:t>
            </a:r>
            <a:r>
              <a:rPr lang="tr-TR" dirty="0"/>
              <a:t> üzerinden güncel API dosyasına erişebilirsiniz)</a:t>
            </a:r>
          </a:p>
          <a:p>
            <a:r>
              <a:rPr lang="tr-TR" dirty="0"/>
              <a:t>Genel olarak çoğu test aracında olduğu gibi otomatikleştirilmiş testlerin gerçek </a:t>
            </a:r>
            <a:r>
              <a:rPr lang="tr-TR" dirty="0" err="1"/>
              <a:t>Android</a:t>
            </a:r>
            <a:r>
              <a:rPr lang="tr-TR" dirty="0"/>
              <a:t> ve </a:t>
            </a:r>
            <a:r>
              <a:rPr lang="tr-TR" dirty="0" err="1"/>
              <a:t>iOS</a:t>
            </a:r>
            <a:r>
              <a:rPr lang="tr-TR" dirty="0"/>
              <a:t> cihazlar üzerinde gerçekleştirilebilmesini sağlar.</a:t>
            </a:r>
          </a:p>
          <a:p>
            <a:r>
              <a:rPr lang="tr-TR" dirty="0"/>
              <a:t>URL: </a:t>
            </a:r>
            <a:r>
              <a:rPr lang="tr-TR" dirty="0">
                <a:hlinkClick r:id="rId2"/>
              </a:rPr>
              <a:t>https://cloud.testdroid.com</a:t>
            </a:r>
            <a:r>
              <a:rPr lang="tr-TR" dirty="0"/>
              <a:t> </a:t>
            </a:r>
          </a:p>
        </p:txBody>
      </p:sp>
      <p:pic>
        <p:nvPicPr>
          <p:cNvPr id="16386" name="Picture 2" descr="Mobile Testing Tools 15">
            <a:extLst>
              <a:ext uri="{FF2B5EF4-FFF2-40B4-BE49-F238E27FC236}">
                <a16:creationId xmlns:a16="http://schemas.microsoft.com/office/drawing/2014/main" id="{5582C520-09A6-4D2D-8D45-83BB4A30F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6431" y="673643"/>
            <a:ext cx="3728490" cy="78631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4" name="Resim 3">
            <a:extLst>
              <a:ext uri="{FF2B5EF4-FFF2-40B4-BE49-F238E27FC236}">
                <a16:creationId xmlns:a16="http://schemas.microsoft.com/office/drawing/2014/main" id="{17D92958-910E-4E04-8EEB-044725511D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510A636D-7E29-4619-BC7C-7D9D1A8DD41E}"/>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6" name="Dikdörtgen 5">
            <a:extLst>
              <a:ext uri="{FF2B5EF4-FFF2-40B4-BE49-F238E27FC236}">
                <a16:creationId xmlns:a16="http://schemas.microsoft.com/office/drawing/2014/main" id="{688B96AB-3A4E-4A7D-AC3E-3332A6F9A466}"/>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7" name="Resim 6">
            <a:extLst>
              <a:ext uri="{FF2B5EF4-FFF2-40B4-BE49-F238E27FC236}">
                <a16:creationId xmlns:a16="http://schemas.microsoft.com/office/drawing/2014/main" id="{DF4BD9B1-6815-4A83-9CC0-BB397DBAE7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32947045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30" name="Picture 14" descr="İlgili resim">
            <a:extLst>
              <a:ext uri="{FF2B5EF4-FFF2-40B4-BE49-F238E27FC236}">
                <a16:creationId xmlns:a16="http://schemas.microsoft.com/office/drawing/2014/main" id="{13E34078-538E-41A4-ACB7-7B6D3B4D47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3003" y="297531"/>
            <a:ext cx="7025993" cy="448102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7300692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87F7774-45AE-490E-BCDA-02B90CB7FEA3}"/>
              </a:ext>
            </a:extLst>
          </p:cNvPr>
          <p:cNvSpPr>
            <a:spLocks noGrp="1"/>
          </p:cNvSpPr>
          <p:nvPr>
            <p:ph idx="1"/>
          </p:nvPr>
        </p:nvSpPr>
        <p:spPr>
          <a:xfrm>
            <a:off x="919118" y="3151773"/>
            <a:ext cx="10353762" cy="3288827"/>
          </a:xfrm>
        </p:spPr>
        <p:txBody>
          <a:bodyPr/>
          <a:lstStyle/>
          <a:p>
            <a:r>
              <a:rPr lang="tr-TR" dirty="0"/>
              <a:t>30 günlük ücretsiz deneme sürümüne sahip ve üyelik sırasında kurumsal bir e-posta istemektedir.</a:t>
            </a:r>
          </a:p>
          <a:p>
            <a:r>
              <a:rPr lang="tr-TR" dirty="0" err="1"/>
              <a:t>Telerik</a:t>
            </a:r>
            <a:r>
              <a:rPr lang="tr-TR" dirty="0"/>
              <a:t> tarafından geliştirilmiş ticari bir fonksiyonel test ve otomasyon aracıdır.</a:t>
            </a:r>
          </a:p>
          <a:p>
            <a:r>
              <a:rPr lang="tr-TR" dirty="0" err="1"/>
              <a:t>Native</a:t>
            </a:r>
            <a:r>
              <a:rPr lang="tr-TR" dirty="0"/>
              <a:t>, </a:t>
            </a:r>
            <a:r>
              <a:rPr lang="tr-TR" dirty="0" err="1"/>
              <a:t>hybrid</a:t>
            </a:r>
            <a:r>
              <a:rPr lang="tr-TR" dirty="0"/>
              <a:t> ve mobil web için kullanılabilir. (</a:t>
            </a:r>
            <a:r>
              <a:rPr lang="tr-TR" dirty="0" err="1"/>
              <a:t>Android</a:t>
            </a:r>
            <a:r>
              <a:rPr lang="tr-TR" dirty="0"/>
              <a:t> ve </a:t>
            </a:r>
            <a:r>
              <a:rPr lang="tr-TR" dirty="0" err="1"/>
              <a:t>iOS</a:t>
            </a:r>
            <a:r>
              <a:rPr lang="tr-TR" dirty="0"/>
              <a:t>)</a:t>
            </a:r>
          </a:p>
          <a:p>
            <a:r>
              <a:rPr lang="tr-TR" dirty="0"/>
              <a:t>Yeterince detaylı ve kullanışlı bir </a:t>
            </a:r>
            <a:r>
              <a:rPr lang="tr-TR" dirty="0" err="1"/>
              <a:t>arayüze</a:t>
            </a:r>
            <a:r>
              <a:rPr lang="tr-TR" dirty="0"/>
              <a:t> sahip.</a:t>
            </a:r>
          </a:p>
          <a:p>
            <a:r>
              <a:rPr lang="tr-TR" dirty="0"/>
              <a:t>Hepsi bir arada şeklinde bir çözüm sunduğundan tercih edilebilir.</a:t>
            </a:r>
          </a:p>
          <a:p>
            <a:r>
              <a:rPr lang="tr-TR" dirty="0"/>
              <a:t>URL: </a:t>
            </a:r>
            <a:r>
              <a:rPr lang="tr-TR" dirty="0">
                <a:hlinkClick r:id="rId2"/>
              </a:rPr>
              <a:t>https://www.telerik.com/teststudio</a:t>
            </a:r>
            <a:r>
              <a:rPr lang="tr-TR" dirty="0"/>
              <a:t> </a:t>
            </a:r>
          </a:p>
        </p:txBody>
      </p:sp>
      <p:pic>
        <p:nvPicPr>
          <p:cNvPr id="17410" name="Picture 2" descr="Mobile Testing Tools 18">
            <a:extLst>
              <a:ext uri="{FF2B5EF4-FFF2-40B4-BE49-F238E27FC236}">
                <a16:creationId xmlns:a16="http://schemas.microsoft.com/office/drawing/2014/main" id="{3F1CA6C9-05D2-40A1-AF2B-3F187340B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9337" y="417400"/>
            <a:ext cx="2233325" cy="17643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4" name="Resim 3">
            <a:extLst>
              <a:ext uri="{FF2B5EF4-FFF2-40B4-BE49-F238E27FC236}">
                <a16:creationId xmlns:a16="http://schemas.microsoft.com/office/drawing/2014/main" id="{0B239361-D4E9-4087-81D0-6CC80B15A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4591DD3F-7A5A-489C-B391-4DC2CF367156}"/>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6" name="Dikdörtgen 5">
            <a:extLst>
              <a:ext uri="{FF2B5EF4-FFF2-40B4-BE49-F238E27FC236}">
                <a16:creationId xmlns:a16="http://schemas.microsoft.com/office/drawing/2014/main" id="{A87037F1-6E6C-4729-BB06-10C5A2DB15FF}"/>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7" name="Resim 6">
            <a:extLst>
              <a:ext uri="{FF2B5EF4-FFF2-40B4-BE49-F238E27FC236}">
                <a16:creationId xmlns:a16="http://schemas.microsoft.com/office/drawing/2014/main" id="{307C561D-AAE0-4A3E-A446-B1B17C216A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31235955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elerik Test Studio ile ilgili görsel sonucu">
            <a:extLst>
              <a:ext uri="{FF2B5EF4-FFF2-40B4-BE49-F238E27FC236}">
                <a16:creationId xmlns:a16="http://schemas.microsoft.com/office/drawing/2014/main" id="{E478A55F-C828-44F1-A9B5-B1FD44386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623" y="265698"/>
            <a:ext cx="7980754" cy="461110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299419000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D900697-FCEC-441F-B4C4-D606D6CD4307}"/>
              </a:ext>
            </a:extLst>
          </p:cNvPr>
          <p:cNvSpPr>
            <a:spLocks noGrp="1"/>
          </p:cNvSpPr>
          <p:nvPr>
            <p:ph idx="1"/>
          </p:nvPr>
        </p:nvSpPr>
        <p:spPr>
          <a:xfrm>
            <a:off x="913795" y="1860786"/>
            <a:ext cx="10353762" cy="4058751"/>
          </a:xfrm>
        </p:spPr>
        <p:txBody>
          <a:bodyPr/>
          <a:lstStyle/>
          <a:p>
            <a:r>
              <a:rPr lang="tr-TR" dirty="0"/>
              <a:t>Mobil uygulamalar için </a:t>
            </a:r>
            <a:r>
              <a:rPr lang="tr-TR" dirty="0" err="1"/>
              <a:t>testerler</a:t>
            </a:r>
            <a:r>
              <a:rPr lang="tr-TR" dirty="0"/>
              <a:t> barındıran bir platform.</a:t>
            </a:r>
          </a:p>
          <a:p>
            <a:r>
              <a:rPr lang="tr-TR" dirty="0"/>
              <a:t>15 günlük deneme sürümü mevcut.</a:t>
            </a:r>
          </a:p>
          <a:p>
            <a:r>
              <a:rPr lang="tr-TR" dirty="0"/>
              <a:t>Profilinize yüklediğiniz uygulamaları test etmeleri için </a:t>
            </a:r>
            <a:r>
              <a:rPr lang="tr-TR" dirty="0" err="1"/>
              <a:t>testerları</a:t>
            </a:r>
            <a:r>
              <a:rPr lang="tr-TR" dirty="0"/>
              <a:t> davet ediyor ve </a:t>
            </a:r>
            <a:r>
              <a:rPr lang="tr-TR" dirty="0" err="1"/>
              <a:t>testerlardan</a:t>
            </a:r>
            <a:r>
              <a:rPr lang="tr-TR" dirty="0"/>
              <a:t> video kayıtlı geribildirimler alıyorsunuz.</a:t>
            </a:r>
          </a:p>
          <a:p>
            <a:r>
              <a:rPr lang="tr-TR" dirty="0"/>
              <a:t>Gerçek cihazlar üzerinde test imkanı sağlamaktadır.</a:t>
            </a:r>
          </a:p>
          <a:p>
            <a:r>
              <a:rPr lang="tr-TR" dirty="0"/>
              <a:t>URL: </a:t>
            </a:r>
            <a:r>
              <a:rPr lang="tr-TR" dirty="0">
                <a:hlinkClick r:id="rId2"/>
              </a:rPr>
              <a:t>https://www.testfairy.com</a:t>
            </a:r>
            <a:r>
              <a:rPr lang="tr-TR" dirty="0"/>
              <a:t> </a:t>
            </a:r>
          </a:p>
        </p:txBody>
      </p:sp>
      <p:pic>
        <p:nvPicPr>
          <p:cNvPr id="18434" name="Picture 2" descr="Mobile Testing Tools 19">
            <a:extLst>
              <a:ext uri="{FF2B5EF4-FFF2-40B4-BE49-F238E27FC236}">
                <a16:creationId xmlns:a16="http://schemas.microsoft.com/office/drawing/2014/main" id="{6DDEA112-C8AE-4916-8569-8C3AE4EE3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926" y="475749"/>
            <a:ext cx="2857500" cy="9334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4" name="Resim 3">
            <a:extLst>
              <a:ext uri="{FF2B5EF4-FFF2-40B4-BE49-F238E27FC236}">
                <a16:creationId xmlns:a16="http://schemas.microsoft.com/office/drawing/2014/main" id="{48B6CCBD-1D1D-4FFE-B41A-E3BE52BFE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3872D53B-4E88-4245-B491-CC5F947BC65F}"/>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6" name="Dikdörtgen 5">
            <a:extLst>
              <a:ext uri="{FF2B5EF4-FFF2-40B4-BE49-F238E27FC236}">
                <a16:creationId xmlns:a16="http://schemas.microsoft.com/office/drawing/2014/main" id="{1E0ED47B-568B-4AF5-96A3-6E3BE08497FA}"/>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7" name="Resim 6">
            <a:extLst>
              <a:ext uri="{FF2B5EF4-FFF2-40B4-BE49-F238E27FC236}">
                <a16:creationId xmlns:a16="http://schemas.microsoft.com/office/drawing/2014/main" id="{07C24A72-CCC2-4A39-8974-BA422EA7F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26074522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test fairy software testing ile ilgili görsel sonucu">
            <a:extLst>
              <a:ext uri="{FF2B5EF4-FFF2-40B4-BE49-F238E27FC236}">
                <a16:creationId xmlns:a16="http://schemas.microsoft.com/office/drawing/2014/main" id="{80C0CDA1-2700-443E-B050-DB8525927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0728" y="348915"/>
            <a:ext cx="7350544" cy="47043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3402248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3B050AC-AB61-47D8-9F7A-F362DA940A24}"/>
              </a:ext>
            </a:extLst>
          </p:cNvPr>
          <p:cNvSpPr>
            <a:spLocks noGrp="1"/>
          </p:cNvSpPr>
          <p:nvPr>
            <p:ph idx="1"/>
          </p:nvPr>
        </p:nvSpPr>
        <p:spPr>
          <a:xfrm>
            <a:off x="913795" y="1106905"/>
            <a:ext cx="10353762" cy="4684295"/>
          </a:xfrm>
        </p:spPr>
        <p:txBody>
          <a:bodyPr/>
          <a:lstStyle/>
          <a:p>
            <a:pPr marL="36900" indent="0">
              <a:buNone/>
            </a:pPr>
            <a:r>
              <a:rPr lang="tr-TR" dirty="0"/>
              <a:t>Önceki örnek üzerinden devam edecek olursak otomobilin son kullanıcı tarafından da test edilerek kabul edilebilir bir ürün olup olmadığı incelenir ve yorumlanır.</a:t>
            </a:r>
          </a:p>
          <a:p>
            <a:pPr marL="36900" indent="0">
              <a:buNone/>
            </a:pPr>
            <a:endParaRPr lang="tr-TR" dirty="0"/>
          </a:p>
          <a:p>
            <a:pPr marL="36900" indent="0">
              <a:buNone/>
            </a:pPr>
            <a:r>
              <a:rPr lang="tr-TR" dirty="0"/>
              <a:t>Bu aşamada kullanıcının, ürünün performansı, güvenliği ve rahat kullanılabilirliği (</a:t>
            </a:r>
            <a:r>
              <a:rPr lang="tr-TR" dirty="0" err="1"/>
              <a:t>usability</a:t>
            </a:r>
            <a:r>
              <a:rPr lang="tr-TR" dirty="0"/>
              <a:t>) gibi yüzeysel değerlendirmelerinden çok otomobilin basit aksiyonlarının farklı durumlardaki davranışlarını beklendiği şekilde yerine getirip getiremediği hakkındaki görüşleri incelenmelidir. </a:t>
            </a:r>
          </a:p>
          <a:p>
            <a:pPr marL="36900" indent="0">
              <a:buNone/>
            </a:pPr>
            <a:endParaRPr lang="tr-TR" dirty="0"/>
          </a:p>
          <a:p>
            <a:pPr marL="36900" indent="0">
              <a:buNone/>
            </a:pPr>
            <a:r>
              <a:rPr lang="tr-TR" dirty="0"/>
              <a:t>Kullanıcılar bu aşamada ürün hakkındaki yeni fikir ve isteklerini iletebilmelidir.</a:t>
            </a:r>
          </a:p>
        </p:txBody>
      </p:sp>
    </p:spTree>
    <p:extLst>
      <p:ext uri="{BB962C8B-B14F-4D97-AF65-F5344CB8AC3E}">
        <p14:creationId xmlns:p14="http://schemas.microsoft.com/office/powerpoint/2010/main" val="130872019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E4D0521-F6DF-43FE-AA25-D3208C5C957C}"/>
              </a:ext>
            </a:extLst>
          </p:cNvPr>
          <p:cNvSpPr>
            <a:spLocks noGrp="1"/>
          </p:cNvSpPr>
          <p:nvPr>
            <p:ph idx="1"/>
          </p:nvPr>
        </p:nvSpPr>
        <p:spPr>
          <a:xfrm>
            <a:off x="919119" y="2711017"/>
            <a:ext cx="10353762" cy="3513320"/>
          </a:xfrm>
        </p:spPr>
        <p:txBody>
          <a:bodyPr/>
          <a:lstStyle/>
          <a:p>
            <a:r>
              <a:rPr lang="tr-TR" dirty="0"/>
              <a:t>Bulut tabanlı bir test platformu.</a:t>
            </a:r>
          </a:p>
          <a:p>
            <a:r>
              <a:rPr lang="tr-TR" dirty="0"/>
              <a:t>14 günlük ücretsiz deneme sürümü mevcut.</a:t>
            </a:r>
          </a:p>
          <a:p>
            <a:r>
              <a:rPr lang="tr-TR" dirty="0" err="1"/>
              <a:t>Android</a:t>
            </a:r>
            <a:r>
              <a:rPr lang="tr-TR" dirty="0"/>
              <a:t> ve </a:t>
            </a:r>
            <a:r>
              <a:rPr lang="tr-TR" dirty="0" err="1"/>
              <a:t>iOS</a:t>
            </a:r>
            <a:r>
              <a:rPr lang="tr-TR" dirty="0"/>
              <a:t> uygulamalar için kullanılabilir.</a:t>
            </a:r>
          </a:p>
          <a:p>
            <a:r>
              <a:rPr lang="tr-TR" dirty="0"/>
              <a:t>Gerçek cihazlar veya </a:t>
            </a:r>
            <a:r>
              <a:rPr lang="tr-TR" dirty="0" err="1"/>
              <a:t>emülatörler</a:t>
            </a:r>
            <a:r>
              <a:rPr lang="tr-TR" dirty="0"/>
              <a:t> üzerinde test imkanları sunmaktadır.</a:t>
            </a:r>
          </a:p>
          <a:p>
            <a:r>
              <a:rPr lang="tr-TR" dirty="0"/>
              <a:t>Hem açık kaynaklı hem de ticari </a:t>
            </a:r>
            <a:r>
              <a:rPr lang="tr-TR" dirty="0" err="1"/>
              <a:t>framework’ler</a:t>
            </a:r>
            <a:r>
              <a:rPr lang="tr-TR" dirty="0"/>
              <a:t> ile uyumlu çalışabilmektedir.</a:t>
            </a:r>
          </a:p>
          <a:p>
            <a:r>
              <a:rPr lang="tr-TR" dirty="0"/>
              <a:t>URL: </a:t>
            </a:r>
            <a:r>
              <a:rPr lang="tr-TR" dirty="0">
                <a:hlinkClick r:id="rId2"/>
              </a:rPr>
              <a:t>https://saucelabs.com</a:t>
            </a:r>
            <a:r>
              <a:rPr lang="tr-TR" dirty="0"/>
              <a:t>,</a:t>
            </a:r>
          </a:p>
          <a:p>
            <a:r>
              <a:rPr lang="tr-TR" dirty="0"/>
              <a:t>Not: </a:t>
            </a:r>
            <a:r>
              <a:rPr lang="tr-TR" dirty="0">
                <a:hlinkClick r:id="rId3"/>
              </a:rPr>
              <a:t>https://app.testobject.com</a:t>
            </a:r>
            <a:r>
              <a:rPr lang="tr-TR" dirty="0"/>
              <a:t> (Ayrıca </a:t>
            </a:r>
            <a:r>
              <a:rPr lang="tr-TR" dirty="0" err="1"/>
              <a:t>Souce</a:t>
            </a:r>
            <a:r>
              <a:rPr lang="tr-TR" dirty="0"/>
              <a:t> </a:t>
            </a:r>
            <a:r>
              <a:rPr lang="tr-TR" dirty="0" err="1"/>
              <a:t>Labs</a:t>
            </a:r>
            <a:r>
              <a:rPr lang="tr-TR" dirty="0"/>
              <a:t> tarafından sunulan bir test aracı)</a:t>
            </a:r>
          </a:p>
          <a:p>
            <a:pPr marL="36900" indent="0">
              <a:buNone/>
            </a:pPr>
            <a:endParaRPr lang="tr-TR" dirty="0"/>
          </a:p>
        </p:txBody>
      </p:sp>
      <p:pic>
        <p:nvPicPr>
          <p:cNvPr id="19458" name="Picture 2" descr="Mobile Testing Tools 20">
            <a:extLst>
              <a:ext uri="{FF2B5EF4-FFF2-40B4-BE49-F238E27FC236}">
                <a16:creationId xmlns:a16="http://schemas.microsoft.com/office/drawing/2014/main" id="{CD72D1F3-8764-4385-8DE6-04ECEC8E2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119" y="633663"/>
            <a:ext cx="1609725" cy="14287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19462" name="Picture 6" descr="Mobile Testing Tools 22">
            <a:extLst>
              <a:ext uri="{FF2B5EF4-FFF2-40B4-BE49-F238E27FC236}">
                <a16:creationId xmlns:a16="http://schemas.microsoft.com/office/drawing/2014/main" id="{1F189154-4E97-44AF-8116-E1C2FB53D5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0145" y="633663"/>
            <a:ext cx="3793141" cy="1428750"/>
          </a:xfrm>
          <a:prstGeom prst="rect">
            <a:avLst/>
          </a:prstGeom>
          <a:noFill/>
          <a:extLst>
            <a:ext uri="{909E8E84-426E-40DD-AFC4-6F175D3DCCD1}">
              <a14:hiddenFill xmlns:a14="http://schemas.microsoft.com/office/drawing/2010/main">
                <a:solidFill>
                  <a:srgbClr val="FFFFFF"/>
                </a:solidFill>
              </a14:hiddenFill>
            </a:ext>
          </a:extLst>
        </p:spPr>
      </p:pic>
      <p:pic>
        <p:nvPicPr>
          <p:cNvPr id="5" name="Resim 4">
            <a:extLst>
              <a:ext uri="{FF2B5EF4-FFF2-40B4-BE49-F238E27FC236}">
                <a16:creationId xmlns:a16="http://schemas.microsoft.com/office/drawing/2014/main" id="{3C388974-E3BB-403E-968F-4AEB337F49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6" name="Dikdörtgen 5">
            <a:extLst>
              <a:ext uri="{FF2B5EF4-FFF2-40B4-BE49-F238E27FC236}">
                <a16:creationId xmlns:a16="http://schemas.microsoft.com/office/drawing/2014/main" id="{6FE79A46-D27E-4286-A256-8111B134F106}"/>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7" name="Dikdörtgen 6">
            <a:extLst>
              <a:ext uri="{FF2B5EF4-FFF2-40B4-BE49-F238E27FC236}">
                <a16:creationId xmlns:a16="http://schemas.microsoft.com/office/drawing/2014/main" id="{71C0A779-CF35-4BBA-B777-F7AE7828E539}"/>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8" name="Resim 7">
            <a:extLst>
              <a:ext uri="{FF2B5EF4-FFF2-40B4-BE49-F238E27FC236}">
                <a16:creationId xmlns:a16="http://schemas.microsoft.com/office/drawing/2014/main" id="{E8B8FE21-CB96-4CEC-A79E-D630A05F49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27170316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test object sauce labs ile ilgili görsel sonucu">
            <a:extLst>
              <a:ext uri="{FF2B5EF4-FFF2-40B4-BE49-F238E27FC236}">
                <a16:creationId xmlns:a16="http://schemas.microsoft.com/office/drawing/2014/main" id="{25E8D497-C96D-4F29-BF16-55B614359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823" y="225591"/>
            <a:ext cx="7934353" cy="514851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8178031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test object sauce labs ile ilgili görsel sonucu">
            <a:extLst>
              <a:ext uri="{FF2B5EF4-FFF2-40B4-BE49-F238E27FC236}">
                <a16:creationId xmlns:a16="http://schemas.microsoft.com/office/drawing/2014/main" id="{3F57B77C-1D9E-4B30-9E83-6324D543EC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435" y="332874"/>
            <a:ext cx="8751129" cy="499786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15718402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AF8206A-7F86-49AE-B832-6FC6C8D763A6}"/>
              </a:ext>
            </a:extLst>
          </p:cNvPr>
          <p:cNvSpPr>
            <a:spLocks noGrp="1"/>
          </p:cNvSpPr>
          <p:nvPr>
            <p:ph idx="1"/>
          </p:nvPr>
        </p:nvSpPr>
        <p:spPr>
          <a:xfrm>
            <a:off x="913795" y="2395287"/>
            <a:ext cx="10353762" cy="4058751"/>
          </a:xfrm>
        </p:spPr>
        <p:txBody>
          <a:bodyPr/>
          <a:lstStyle/>
          <a:p>
            <a:r>
              <a:rPr lang="tr-TR" dirty="0" err="1"/>
              <a:t>Cucumber</a:t>
            </a:r>
            <a:r>
              <a:rPr lang="tr-TR" dirty="0"/>
              <a:t> ve </a:t>
            </a:r>
            <a:r>
              <a:rPr lang="tr-TR" dirty="0" err="1"/>
              <a:t>JSON’ın</a:t>
            </a:r>
            <a:r>
              <a:rPr lang="tr-TR" dirty="0"/>
              <a:t> bileşik özelliklerini temsil eden, yalnızca </a:t>
            </a:r>
            <a:r>
              <a:rPr lang="tr-TR" dirty="0" err="1"/>
              <a:t>iOS</a:t>
            </a:r>
            <a:r>
              <a:rPr lang="tr-TR" dirty="0"/>
              <a:t> için geliştirilmiş bir Test </a:t>
            </a:r>
            <a:r>
              <a:rPr lang="tr-TR" dirty="0" err="1"/>
              <a:t>framework’ü</a:t>
            </a:r>
            <a:r>
              <a:rPr lang="tr-TR" dirty="0"/>
              <a:t>.</a:t>
            </a:r>
          </a:p>
          <a:p>
            <a:r>
              <a:rPr lang="tr-TR" dirty="0"/>
              <a:t>Açık kaynaklı ve ücretsizdir.</a:t>
            </a:r>
          </a:p>
          <a:p>
            <a:r>
              <a:rPr lang="tr-TR" dirty="0"/>
              <a:t>Yapısal kabul testleri (SAT) ve gereksinimleri yazmaya yardımcıdır. </a:t>
            </a:r>
            <a:r>
              <a:rPr lang="tr-TR" dirty="0" err="1"/>
              <a:t>Symbiote</a:t>
            </a:r>
            <a:r>
              <a:rPr lang="tr-TR" dirty="0"/>
              <a:t> uygulama denetçisi de içerir. (</a:t>
            </a:r>
            <a:r>
              <a:rPr lang="tr-TR" dirty="0" err="1"/>
              <a:t>symbiote</a:t>
            </a:r>
            <a:r>
              <a:rPr lang="tr-TR" dirty="0"/>
              <a:t> </a:t>
            </a:r>
            <a:r>
              <a:rPr lang="tr-TR" dirty="0" err="1"/>
              <a:t>app</a:t>
            </a:r>
            <a:r>
              <a:rPr lang="tr-TR" dirty="0"/>
              <a:t> </a:t>
            </a:r>
            <a:r>
              <a:rPr lang="tr-TR" dirty="0" err="1"/>
              <a:t>inspector</a:t>
            </a:r>
            <a:r>
              <a:rPr lang="tr-TR" dirty="0"/>
              <a:t>: çalışır haldeki uygulama hakkında daha net bilgi alırsınız.)</a:t>
            </a:r>
          </a:p>
          <a:p>
            <a:r>
              <a:rPr lang="tr-TR" dirty="0"/>
              <a:t>Uygulanacak olan uygulama üzerinde herhangi bir kod değişikliği gerektirmez.</a:t>
            </a:r>
          </a:p>
          <a:p>
            <a:r>
              <a:rPr lang="tr-TR" dirty="0"/>
              <a:t>Doğrudan cihaz üzerinde uygulamak zordur ancak web tabanlı uygulamalar ve yerel (</a:t>
            </a:r>
            <a:r>
              <a:rPr lang="tr-TR" dirty="0" err="1"/>
              <a:t>native</a:t>
            </a:r>
            <a:r>
              <a:rPr lang="tr-TR" dirty="0"/>
              <a:t>) uygulamalar için belki de en iyisidir.</a:t>
            </a:r>
          </a:p>
          <a:p>
            <a:r>
              <a:rPr lang="tr-TR" dirty="0"/>
              <a:t>URL: </a:t>
            </a:r>
            <a:r>
              <a:rPr lang="tr-TR" dirty="0">
                <a:hlinkClick r:id="rId2"/>
              </a:rPr>
              <a:t>https://github.com/moredip/Frank</a:t>
            </a:r>
            <a:r>
              <a:rPr lang="tr-TR" dirty="0"/>
              <a:t> </a:t>
            </a:r>
          </a:p>
        </p:txBody>
      </p:sp>
      <p:pic>
        <p:nvPicPr>
          <p:cNvPr id="20482" name="Picture 2" descr="Mobile Testing Tools4">
            <a:extLst>
              <a:ext uri="{FF2B5EF4-FFF2-40B4-BE49-F238E27FC236}">
                <a16:creationId xmlns:a16="http://schemas.microsoft.com/office/drawing/2014/main" id="{6156D47C-DFBE-4FFB-9C33-C8D77ADB7B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926" y="403962"/>
            <a:ext cx="2857500" cy="15049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4" name="Dikdörtgen 3">
            <a:extLst>
              <a:ext uri="{FF2B5EF4-FFF2-40B4-BE49-F238E27FC236}">
                <a16:creationId xmlns:a16="http://schemas.microsoft.com/office/drawing/2014/main" id="{B8A14868-E4BF-46C0-ABEB-D5B6D0090B49}"/>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5" name="Resim 4">
            <a:extLst>
              <a:ext uri="{FF2B5EF4-FFF2-40B4-BE49-F238E27FC236}">
                <a16:creationId xmlns:a16="http://schemas.microsoft.com/office/drawing/2014/main" id="{7BF49D3E-4435-4157-8EFF-7CF3FB4E31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pic>
        <p:nvPicPr>
          <p:cNvPr id="6" name="Resim 5">
            <a:extLst>
              <a:ext uri="{FF2B5EF4-FFF2-40B4-BE49-F238E27FC236}">
                <a16:creationId xmlns:a16="http://schemas.microsoft.com/office/drawing/2014/main" id="{888F398C-E532-4CAA-ACE8-C09666DD5E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1252" y="537618"/>
            <a:ext cx="526278" cy="526278"/>
          </a:xfrm>
          <a:prstGeom prst="rect">
            <a:avLst/>
          </a:prstGeom>
        </p:spPr>
      </p:pic>
      <p:sp>
        <p:nvSpPr>
          <p:cNvPr id="7" name="Dikdörtgen 6">
            <a:extLst>
              <a:ext uri="{FF2B5EF4-FFF2-40B4-BE49-F238E27FC236}">
                <a16:creationId xmlns:a16="http://schemas.microsoft.com/office/drawing/2014/main" id="{CF5847D6-B17A-4629-B8CC-5F51623DD9A1}"/>
              </a:ext>
            </a:extLst>
          </p:cNvPr>
          <p:cNvSpPr/>
          <p:nvPr/>
        </p:nvSpPr>
        <p:spPr>
          <a:xfrm>
            <a:off x="10120097" y="609217"/>
            <a:ext cx="1396016" cy="369332"/>
          </a:xfrm>
          <a:prstGeom prst="rect">
            <a:avLst/>
          </a:prstGeom>
        </p:spPr>
        <p:txBody>
          <a:bodyPr wrap="square">
            <a:spAutoFit/>
          </a:bodyPr>
          <a:lstStyle/>
          <a:p>
            <a:r>
              <a:rPr lang="tr-TR" dirty="0"/>
              <a:t>ANDROID</a:t>
            </a:r>
          </a:p>
        </p:txBody>
      </p:sp>
    </p:spTree>
    <p:extLst>
      <p:ext uri="{BB962C8B-B14F-4D97-AF65-F5344CB8AC3E}">
        <p14:creationId xmlns:p14="http://schemas.microsoft.com/office/powerpoint/2010/main" val="23319829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0126B6C-48F6-44B6-A67B-D7C2E090BA05}"/>
              </a:ext>
            </a:extLst>
          </p:cNvPr>
          <p:cNvSpPr>
            <a:spLocks noGrp="1"/>
          </p:cNvSpPr>
          <p:nvPr>
            <p:ph type="title"/>
          </p:nvPr>
        </p:nvSpPr>
        <p:spPr>
          <a:xfrm>
            <a:off x="4825674" y="730013"/>
            <a:ext cx="2540652" cy="970450"/>
          </a:xfrm>
        </p:spPr>
        <p:txBody>
          <a:bodyPr/>
          <a:lstStyle/>
          <a:p>
            <a:r>
              <a:rPr lang="tr-TR" dirty="0" err="1"/>
              <a:t>Testmunk</a:t>
            </a:r>
            <a:endParaRPr lang="tr-TR" dirty="0"/>
          </a:p>
        </p:txBody>
      </p:sp>
      <p:sp>
        <p:nvSpPr>
          <p:cNvPr id="3" name="İçerik Yer Tutucusu 2">
            <a:extLst>
              <a:ext uri="{FF2B5EF4-FFF2-40B4-BE49-F238E27FC236}">
                <a16:creationId xmlns:a16="http://schemas.microsoft.com/office/drawing/2014/main" id="{DC7A4E6B-2949-475A-865C-9E752A8D8D87}"/>
              </a:ext>
            </a:extLst>
          </p:cNvPr>
          <p:cNvSpPr>
            <a:spLocks noGrp="1"/>
          </p:cNvSpPr>
          <p:nvPr>
            <p:ph idx="1"/>
          </p:nvPr>
        </p:nvSpPr>
        <p:spPr>
          <a:xfrm>
            <a:off x="919119" y="2487786"/>
            <a:ext cx="10353762" cy="3640201"/>
          </a:xfrm>
        </p:spPr>
        <p:txBody>
          <a:bodyPr/>
          <a:lstStyle/>
          <a:p>
            <a:r>
              <a:rPr lang="tr-TR" dirty="0" err="1"/>
              <a:t>Android</a:t>
            </a:r>
            <a:r>
              <a:rPr lang="tr-TR" dirty="0"/>
              <a:t> ve </a:t>
            </a:r>
            <a:r>
              <a:rPr lang="tr-TR" dirty="0" err="1"/>
              <a:t>iOS’un</a:t>
            </a:r>
            <a:r>
              <a:rPr lang="tr-TR" dirty="0"/>
              <a:t> tüm versiyonlarında çalışır.</a:t>
            </a:r>
          </a:p>
          <a:p>
            <a:r>
              <a:rPr lang="tr-TR" dirty="0"/>
              <a:t>Otomatik UI testleri için kullanılır.</a:t>
            </a:r>
          </a:p>
          <a:p>
            <a:r>
              <a:rPr lang="tr-TR" dirty="0"/>
              <a:t>Ticari bir mobil test aracıdır.</a:t>
            </a:r>
          </a:p>
          <a:p>
            <a:r>
              <a:rPr lang="tr-TR" dirty="0"/>
              <a:t>URL: </a:t>
            </a:r>
            <a:r>
              <a:rPr lang="tr-TR" dirty="0">
                <a:hlinkClick r:id="rId2"/>
              </a:rPr>
              <a:t>https://testmunk.readthedocs.io/en/latest/index.html</a:t>
            </a:r>
            <a:r>
              <a:rPr lang="tr-TR" dirty="0"/>
              <a:t> </a:t>
            </a:r>
          </a:p>
        </p:txBody>
      </p:sp>
      <p:pic>
        <p:nvPicPr>
          <p:cNvPr id="21506" name="Picture 2" descr="Mobile Testing Tools 27">
            <a:extLst>
              <a:ext uri="{FF2B5EF4-FFF2-40B4-BE49-F238E27FC236}">
                <a16:creationId xmlns:a16="http://schemas.microsoft.com/office/drawing/2014/main" id="{27F62B7C-9AF2-4FD5-87D2-8EBD3198C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449" y="519913"/>
            <a:ext cx="1419225" cy="13906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5" name="Resim 4">
            <a:extLst>
              <a:ext uri="{FF2B5EF4-FFF2-40B4-BE49-F238E27FC236}">
                <a16:creationId xmlns:a16="http://schemas.microsoft.com/office/drawing/2014/main" id="{6F294969-34A9-42FB-A83F-78E9479742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6" name="Dikdörtgen 5">
            <a:extLst>
              <a:ext uri="{FF2B5EF4-FFF2-40B4-BE49-F238E27FC236}">
                <a16:creationId xmlns:a16="http://schemas.microsoft.com/office/drawing/2014/main" id="{0E7F4C9D-863D-40BC-BC0A-8ECF5DA6512C}"/>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7" name="Dikdörtgen 6">
            <a:extLst>
              <a:ext uri="{FF2B5EF4-FFF2-40B4-BE49-F238E27FC236}">
                <a16:creationId xmlns:a16="http://schemas.microsoft.com/office/drawing/2014/main" id="{EBD38BCE-BFF5-4C4D-A34D-C7A4E2E145A3}"/>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8" name="Resim 7">
            <a:extLst>
              <a:ext uri="{FF2B5EF4-FFF2-40B4-BE49-F238E27FC236}">
                <a16:creationId xmlns:a16="http://schemas.microsoft.com/office/drawing/2014/main" id="{6D7049EA-6A4D-4814-B6B5-E5665862D4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382725351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97073A3-BD0A-4F7A-933D-88EEF9F3813C}"/>
              </a:ext>
            </a:extLst>
          </p:cNvPr>
          <p:cNvSpPr>
            <a:spLocks noGrp="1"/>
          </p:cNvSpPr>
          <p:nvPr>
            <p:ph idx="1"/>
          </p:nvPr>
        </p:nvSpPr>
        <p:spPr>
          <a:xfrm>
            <a:off x="919118" y="2935609"/>
            <a:ext cx="10353762" cy="2679130"/>
          </a:xfrm>
        </p:spPr>
        <p:txBody>
          <a:bodyPr/>
          <a:lstStyle/>
          <a:p>
            <a:r>
              <a:rPr lang="tr-TR" dirty="0"/>
              <a:t>Mobil uygulamalar üzerine işlevsellik ve uyumluluk testleri için kullanılmaktadır. 3. parti bir QA (Kalite Güvenliği) çözümleri geliştiricisi olarak tanımlanabilir.</a:t>
            </a:r>
          </a:p>
          <a:p>
            <a:r>
              <a:rPr lang="tr-TR" dirty="0"/>
              <a:t>Bulut sistemi kullanarak gerçek cihazlar üzerinde hem </a:t>
            </a:r>
            <a:r>
              <a:rPr lang="tr-TR" dirty="0" err="1"/>
              <a:t>Android</a:t>
            </a:r>
            <a:r>
              <a:rPr lang="tr-TR" dirty="0"/>
              <a:t> hem </a:t>
            </a:r>
            <a:r>
              <a:rPr lang="tr-TR" dirty="0" err="1"/>
              <a:t>iOS</a:t>
            </a:r>
            <a:r>
              <a:rPr lang="tr-TR" dirty="0"/>
              <a:t> cihazlar üzerinde test imkanı sağlar.</a:t>
            </a:r>
          </a:p>
          <a:p>
            <a:r>
              <a:rPr lang="tr-TR" dirty="0"/>
              <a:t>Ücretsiz ve açık kaynak kodludur.</a:t>
            </a:r>
          </a:p>
          <a:p>
            <a:r>
              <a:rPr lang="tr-TR" dirty="0"/>
              <a:t>URL: </a:t>
            </a:r>
            <a:r>
              <a:rPr lang="tr-TR" dirty="0">
                <a:hlinkClick r:id="rId2"/>
              </a:rPr>
              <a:t>https://www.testin.net</a:t>
            </a:r>
            <a:r>
              <a:rPr lang="tr-TR" dirty="0"/>
              <a:t> </a:t>
            </a:r>
          </a:p>
        </p:txBody>
      </p:sp>
      <p:pic>
        <p:nvPicPr>
          <p:cNvPr id="22530" name="Picture 2" descr="Mobile Testing Tools 28">
            <a:extLst>
              <a:ext uri="{FF2B5EF4-FFF2-40B4-BE49-F238E27FC236}">
                <a16:creationId xmlns:a16="http://schemas.microsoft.com/office/drawing/2014/main" id="{D02884C0-A2DD-4351-A1E8-1BCC6C34B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603" y="578016"/>
            <a:ext cx="2206793" cy="181225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4" name="Resim 3">
            <a:extLst>
              <a:ext uri="{FF2B5EF4-FFF2-40B4-BE49-F238E27FC236}">
                <a16:creationId xmlns:a16="http://schemas.microsoft.com/office/drawing/2014/main" id="{28368633-1E5A-4AD6-97A0-52697FF91D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53034971-F425-486D-8862-C3365FC711A4}"/>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6" name="Dikdörtgen 5">
            <a:extLst>
              <a:ext uri="{FF2B5EF4-FFF2-40B4-BE49-F238E27FC236}">
                <a16:creationId xmlns:a16="http://schemas.microsoft.com/office/drawing/2014/main" id="{6D792B2A-3576-45F1-9BEB-0750F593D8B1}"/>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7" name="Resim 6">
            <a:extLst>
              <a:ext uri="{FF2B5EF4-FFF2-40B4-BE49-F238E27FC236}">
                <a16:creationId xmlns:a16="http://schemas.microsoft.com/office/drawing/2014/main" id="{3BD887C1-B49F-4747-BC3B-43CA4C50EE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176602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04BF157-B5CD-4201-829C-E3EC2054D838}"/>
              </a:ext>
            </a:extLst>
          </p:cNvPr>
          <p:cNvSpPr>
            <a:spLocks noGrp="1"/>
          </p:cNvSpPr>
          <p:nvPr>
            <p:ph idx="1"/>
          </p:nvPr>
        </p:nvSpPr>
        <p:spPr>
          <a:xfrm>
            <a:off x="919118" y="2091955"/>
            <a:ext cx="10353762" cy="4058751"/>
          </a:xfrm>
        </p:spPr>
        <p:txBody>
          <a:bodyPr/>
          <a:lstStyle/>
          <a:p>
            <a:r>
              <a:rPr lang="tr-TR" dirty="0" err="1"/>
              <a:t>Native</a:t>
            </a:r>
            <a:r>
              <a:rPr lang="tr-TR" dirty="0"/>
              <a:t> </a:t>
            </a:r>
            <a:r>
              <a:rPr lang="tr-TR" dirty="0" err="1"/>
              <a:t>android</a:t>
            </a:r>
            <a:r>
              <a:rPr lang="tr-TR" dirty="0"/>
              <a:t> uygulamalarda çalışan gelişmiş bir otomatik test aracıdır.</a:t>
            </a:r>
          </a:p>
          <a:p>
            <a:r>
              <a:rPr lang="tr-TR" dirty="0"/>
              <a:t>Fonksiyonel ve performans testleri için kullanılır. Gerçek zamanlı değişiklikleri tanımlamaya yardımcı olur.</a:t>
            </a:r>
          </a:p>
          <a:p>
            <a:r>
              <a:rPr lang="tr-TR" dirty="0"/>
              <a:t>Ticari bir mobil test aracıdır.</a:t>
            </a:r>
          </a:p>
          <a:p>
            <a:r>
              <a:rPr lang="tr-TR" dirty="0"/>
              <a:t>URL: </a:t>
            </a:r>
            <a:r>
              <a:rPr lang="tr-TR" dirty="0">
                <a:hlinkClick r:id="rId2"/>
              </a:rPr>
              <a:t>https://msystechnologies.com/technical-insight/mobitaz-features-services/</a:t>
            </a:r>
            <a:r>
              <a:rPr lang="tr-TR" dirty="0"/>
              <a:t> </a:t>
            </a:r>
          </a:p>
        </p:txBody>
      </p:sp>
      <p:pic>
        <p:nvPicPr>
          <p:cNvPr id="24578" name="Picture 2" descr="Mobile Testing Tools 30">
            <a:extLst>
              <a:ext uri="{FF2B5EF4-FFF2-40B4-BE49-F238E27FC236}">
                <a16:creationId xmlns:a16="http://schemas.microsoft.com/office/drawing/2014/main" id="{D11B88ED-694C-4B18-B5E8-CD26CE780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013" y="707294"/>
            <a:ext cx="2683973" cy="71901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4" name="Resim 3">
            <a:extLst>
              <a:ext uri="{FF2B5EF4-FFF2-40B4-BE49-F238E27FC236}">
                <a16:creationId xmlns:a16="http://schemas.microsoft.com/office/drawing/2014/main" id="{A034DDE8-3A5B-436B-BDED-438C05ECB5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15B26793-9073-43CD-A1CB-27E92C77D6F8}"/>
              </a:ext>
            </a:extLst>
          </p:cNvPr>
          <p:cNvSpPr/>
          <p:nvPr/>
        </p:nvSpPr>
        <p:spPr>
          <a:xfrm>
            <a:off x="10120099" y="610804"/>
            <a:ext cx="1396016" cy="369332"/>
          </a:xfrm>
          <a:prstGeom prst="rect">
            <a:avLst/>
          </a:prstGeom>
        </p:spPr>
        <p:txBody>
          <a:bodyPr wrap="square">
            <a:spAutoFit/>
          </a:bodyPr>
          <a:lstStyle/>
          <a:p>
            <a:r>
              <a:rPr lang="tr-TR" dirty="0"/>
              <a:t>ANDROID</a:t>
            </a:r>
          </a:p>
        </p:txBody>
      </p:sp>
      <p:pic>
        <p:nvPicPr>
          <p:cNvPr id="6" name="Resim 5">
            <a:extLst>
              <a:ext uri="{FF2B5EF4-FFF2-40B4-BE49-F238E27FC236}">
                <a16:creationId xmlns:a16="http://schemas.microsoft.com/office/drawing/2014/main" id="{6CF855F2-7EE1-4926-9B74-23F620C391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1254" y="1065483"/>
            <a:ext cx="526278" cy="526278"/>
          </a:xfrm>
          <a:prstGeom prst="rect">
            <a:avLst/>
          </a:prstGeom>
        </p:spPr>
      </p:pic>
      <p:sp>
        <p:nvSpPr>
          <p:cNvPr id="7" name="Dikdörtgen 6">
            <a:extLst>
              <a:ext uri="{FF2B5EF4-FFF2-40B4-BE49-F238E27FC236}">
                <a16:creationId xmlns:a16="http://schemas.microsoft.com/office/drawing/2014/main" id="{7D6B90BE-99F7-4416-89F4-4D2FA9DD3725}"/>
              </a:ext>
            </a:extLst>
          </p:cNvPr>
          <p:cNvSpPr/>
          <p:nvPr/>
        </p:nvSpPr>
        <p:spPr>
          <a:xfrm>
            <a:off x="10120099" y="1137082"/>
            <a:ext cx="1396016" cy="369332"/>
          </a:xfrm>
          <a:prstGeom prst="rect">
            <a:avLst/>
          </a:prstGeom>
        </p:spPr>
        <p:txBody>
          <a:bodyPr wrap="square">
            <a:spAutoFit/>
          </a:bodyPr>
          <a:lstStyle/>
          <a:p>
            <a:r>
              <a:rPr lang="tr-TR" dirty="0" err="1"/>
              <a:t>iOS</a:t>
            </a:r>
            <a:endParaRPr lang="tr-TR" dirty="0"/>
          </a:p>
        </p:txBody>
      </p:sp>
    </p:spTree>
    <p:extLst>
      <p:ext uri="{BB962C8B-B14F-4D97-AF65-F5344CB8AC3E}">
        <p14:creationId xmlns:p14="http://schemas.microsoft.com/office/powerpoint/2010/main" val="26469157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mobitaz ile ilgili görsel sonucu">
            <a:extLst>
              <a:ext uri="{FF2B5EF4-FFF2-40B4-BE49-F238E27FC236}">
                <a16:creationId xmlns:a16="http://schemas.microsoft.com/office/drawing/2014/main" id="{9403CDEE-398A-4624-87F0-5BB65DAA0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36230"/>
            <a:ext cx="4238625" cy="42386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14342" name="Picture 6" descr="mobitaz testing tool ile ilgili görsel sonucu">
            <a:extLst>
              <a:ext uri="{FF2B5EF4-FFF2-40B4-BE49-F238E27FC236}">
                <a16:creationId xmlns:a16="http://schemas.microsoft.com/office/drawing/2014/main" id="{4000E58F-AC49-467E-AAE1-AB6C61B37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5" y="436229"/>
            <a:ext cx="4238625" cy="42386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22110278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B7DA4D2-B81B-4063-8D6B-32F3A8DDE25E}"/>
              </a:ext>
            </a:extLst>
          </p:cNvPr>
          <p:cNvSpPr>
            <a:spLocks noGrp="1"/>
          </p:cNvSpPr>
          <p:nvPr>
            <p:ph type="title"/>
          </p:nvPr>
        </p:nvSpPr>
        <p:spPr>
          <a:xfrm>
            <a:off x="5486400" y="912443"/>
            <a:ext cx="2283978" cy="970450"/>
          </a:xfrm>
        </p:spPr>
        <p:txBody>
          <a:bodyPr/>
          <a:lstStyle/>
          <a:p>
            <a:r>
              <a:rPr lang="tr-TR" dirty="0" err="1"/>
              <a:t>Reflector</a:t>
            </a:r>
            <a:endParaRPr lang="tr-TR" dirty="0"/>
          </a:p>
        </p:txBody>
      </p:sp>
      <p:sp>
        <p:nvSpPr>
          <p:cNvPr id="3" name="İçerik Yer Tutucusu 2">
            <a:extLst>
              <a:ext uri="{FF2B5EF4-FFF2-40B4-BE49-F238E27FC236}">
                <a16:creationId xmlns:a16="http://schemas.microsoft.com/office/drawing/2014/main" id="{ABE7E627-5064-40CF-9570-12EAA531FFBA}"/>
              </a:ext>
            </a:extLst>
          </p:cNvPr>
          <p:cNvSpPr>
            <a:spLocks noGrp="1"/>
          </p:cNvSpPr>
          <p:nvPr>
            <p:ph idx="1"/>
          </p:nvPr>
        </p:nvSpPr>
        <p:spPr>
          <a:xfrm>
            <a:off x="919119" y="2993712"/>
            <a:ext cx="10353762" cy="2951845"/>
          </a:xfrm>
        </p:spPr>
        <p:txBody>
          <a:bodyPr/>
          <a:lstStyle/>
          <a:p>
            <a:r>
              <a:rPr lang="tr-TR" dirty="0"/>
              <a:t>Telefon, tablet veya bilgisayarınızı büyük ekranlara yansıtmanızı ve üzerinde işlemler yapabilmenizi sağlayan bir araç.</a:t>
            </a:r>
          </a:p>
          <a:p>
            <a:r>
              <a:rPr lang="tr-TR" dirty="0"/>
              <a:t>Hem açık kaynak hem de ticari </a:t>
            </a:r>
            <a:r>
              <a:rPr lang="tr-TR" dirty="0" err="1"/>
              <a:t>framework’lere</a:t>
            </a:r>
            <a:r>
              <a:rPr lang="tr-TR" dirty="0"/>
              <a:t> sahiptir.</a:t>
            </a:r>
          </a:p>
          <a:p>
            <a:r>
              <a:rPr lang="tr-TR" dirty="0"/>
              <a:t>7 günlük ücretsiz deneme sürümü sunmaktadır.</a:t>
            </a:r>
          </a:p>
          <a:p>
            <a:r>
              <a:rPr lang="tr-TR" dirty="0"/>
              <a:t>Test amaçlı olarak kullanılabileceğinden ekledim.</a:t>
            </a:r>
          </a:p>
          <a:p>
            <a:r>
              <a:rPr lang="tr-TR" dirty="0"/>
              <a:t>URL: </a:t>
            </a:r>
            <a:r>
              <a:rPr lang="tr-TR" dirty="0">
                <a:hlinkClick r:id="rId2"/>
              </a:rPr>
              <a:t>https://www.airsquirrels.com/reflector</a:t>
            </a:r>
            <a:r>
              <a:rPr lang="tr-TR" dirty="0"/>
              <a:t> </a:t>
            </a:r>
          </a:p>
        </p:txBody>
      </p:sp>
      <p:pic>
        <p:nvPicPr>
          <p:cNvPr id="25602" name="Picture 2" descr="reflector logo ile ilgili görsel sonucu">
            <a:extLst>
              <a:ext uri="{FF2B5EF4-FFF2-40B4-BE49-F238E27FC236}">
                <a16:creationId xmlns:a16="http://schemas.microsoft.com/office/drawing/2014/main" id="{77653155-F2A7-4944-B72A-AEF669236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0055" y="609600"/>
            <a:ext cx="1597340" cy="157613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5" name="Resim 4">
            <a:extLst>
              <a:ext uri="{FF2B5EF4-FFF2-40B4-BE49-F238E27FC236}">
                <a16:creationId xmlns:a16="http://schemas.microsoft.com/office/drawing/2014/main" id="{0D315437-BED8-452C-AFB3-6B5A05B63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6" name="Dikdörtgen 5">
            <a:extLst>
              <a:ext uri="{FF2B5EF4-FFF2-40B4-BE49-F238E27FC236}">
                <a16:creationId xmlns:a16="http://schemas.microsoft.com/office/drawing/2014/main" id="{F1DFB51D-9C8C-4EB6-B1CC-3825622BF707}"/>
              </a:ext>
            </a:extLst>
          </p:cNvPr>
          <p:cNvSpPr/>
          <p:nvPr/>
        </p:nvSpPr>
        <p:spPr>
          <a:xfrm>
            <a:off x="10120099" y="610804"/>
            <a:ext cx="1396016" cy="369332"/>
          </a:xfrm>
          <a:prstGeom prst="rect">
            <a:avLst/>
          </a:prstGeom>
        </p:spPr>
        <p:txBody>
          <a:bodyPr wrap="square">
            <a:spAutoFit/>
          </a:bodyPr>
          <a:lstStyle/>
          <a:p>
            <a:r>
              <a:rPr lang="tr-TR" dirty="0"/>
              <a:t>ANDROID</a:t>
            </a:r>
          </a:p>
        </p:txBody>
      </p:sp>
      <p:pic>
        <p:nvPicPr>
          <p:cNvPr id="7" name="Resim 6">
            <a:extLst>
              <a:ext uri="{FF2B5EF4-FFF2-40B4-BE49-F238E27FC236}">
                <a16:creationId xmlns:a16="http://schemas.microsoft.com/office/drawing/2014/main" id="{63C0B85F-3405-47B2-9900-31367CB4FF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1254" y="1065483"/>
            <a:ext cx="526278" cy="526278"/>
          </a:xfrm>
          <a:prstGeom prst="rect">
            <a:avLst/>
          </a:prstGeom>
        </p:spPr>
      </p:pic>
      <p:sp>
        <p:nvSpPr>
          <p:cNvPr id="8" name="Dikdörtgen 7">
            <a:extLst>
              <a:ext uri="{FF2B5EF4-FFF2-40B4-BE49-F238E27FC236}">
                <a16:creationId xmlns:a16="http://schemas.microsoft.com/office/drawing/2014/main" id="{38E2E169-A88C-479E-A28F-16B686FFAC3A}"/>
              </a:ext>
            </a:extLst>
          </p:cNvPr>
          <p:cNvSpPr/>
          <p:nvPr/>
        </p:nvSpPr>
        <p:spPr>
          <a:xfrm>
            <a:off x="10120099" y="1137082"/>
            <a:ext cx="1396016" cy="369332"/>
          </a:xfrm>
          <a:prstGeom prst="rect">
            <a:avLst/>
          </a:prstGeom>
        </p:spPr>
        <p:txBody>
          <a:bodyPr wrap="square">
            <a:spAutoFit/>
          </a:bodyPr>
          <a:lstStyle/>
          <a:p>
            <a:r>
              <a:rPr lang="tr-TR" dirty="0" err="1"/>
              <a:t>iOS</a:t>
            </a:r>
            <a:endParaRPr lang="tr-TR" dirty="0"/>
          </a:p>
        </p:txBody>
      </p:sp>
    </p:spTree>
    <p:extLst>
      <p:ext uri="{BB962C8B-B14F-4D97-AF65-F5344CB8AC3E}">
        <p14:creationId xmlns:p14="http://schemas.microsoft.com/office/powerpoint/2010/main" val="297463923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reflector software ile ilgili görsel sonucu">
            <a:extLst>
              <a:ext uri="{FF2B5EF4-FFF2-40B4-BE49-F238E27FC236}">
                <a16:creationId xmlns:a16="http://schemas.microsoft.com/office/drawing/2014/main" id="{B18E1960-A3BE-4F40-B0BA-FC14B731D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132" y="587794"/>
            <a:ext cx="7685735" cy="43210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694469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0DD4774-F203-4505-8349-1DAF2667743E}"/>
              </a:ext>
            </a:extLst>
          </p:cNvPr>
          <p:cNvSpPr>
            <a:spLocks noGrp="1"/>
          </p:cNvSpPr>
          <p:nvPr>
            <p:ph type="title"/>
          </p:nvPr>
        </p:nvSpPr>
        <p:spPr/>
        <p:txBody>
          <a:bodyPr>
            <a:normAutofit/>
          </a:bodyPr>
          <a:lstStyle/>
          <a:p>
            <a:r>
              <a:rPr lang="tr-TR" dirty="0"/>
              <a:t>Product</a:t>
            </a:r>
          </a:p>
        </p:txBody>
      </p:sp>
      <p:sp>
        <p:nvSpPr>
          <p:cNvPr id="3" name="İçerik Yer Tutucusu 2">
            <a:extLst>
              <a:ext uri="{FF2B5EF4-FFF2-40B4-BE49-F238E27FC236}">
                <a16:creationId xmlns:a16="http://schemas.microsoft.com/office/drawing/2014/main" id="{489F23FD-2FB4-4EB5-AF16-03B3677F81DA}"/>
              </a:ext>
            </a:extLst>
          </p:cNvPr>
          <p:cNvSpPr>
            <a:spLocks noGrp="1"/>
          </p:cNvSpPr>
          <p:nvPr>
            <p:ph idx="1"/>
          </p:nvPr>
        </p:nvSpPr>
        <p:spPr/>
        <p:txBody>
          <a:bodyPr/>
          <a:lstStyle/>
          <a:p>
            <a:r>
              <a:rPr lang="tr-TR" dirty="0"/>
              <a:t>Geliştirilen yazılım için testlerin tamamlandığı ve son kullanıcıya açıldığı adımdır.</a:t>
            </a:r>
          </a:p>
          <a:p>
            <a:pPr marL="36900" indent="0">
              <a:buNone/>
            </a:pPr>
            <a:endParaRPr lang="tr-TR" dirty="0"/>
          </a:p>
          <a:p>
            <a:pPr marL="36900" indent="0">
              <a:buNone/>
            </a:pPr>
            <a:r>
              <a:rPr lang="tr-TR" dirty="0"/>
              <a:t>Not: Kullanıcıyla ilk kez buluşmuş olan yazılım için; eğer bu yazılım doğası gereği birçok teknik ve pratik yeniliklere sahip ise geliştirici ve </a:t>
            </a:r>
            <a:r>
              <a:rPr lang="tr-TR" dirty="0" err="1"/>
              <a:t>tester’ların</a:t>
            </a:r>
            <a:r>
              <a:rPr lang="tr-TR" dirty="0"/>
              <a:t> bu safhalarda gelen </a:t>
            </a:r>
            <a:r>
              <a:rPr lang="tr-TR" dirty="0" err="1"/>
              <a:t>feedback’lere</a:t>
            </a:r>
            <a:r>
              <a:rPr lang="tr-TR" dirty="0"/>
              <a:t> oldukça hassas davranmaları, ürünün piyasada oluşturacağı ilk izlenimin güçlü olmasında (ki son derece önemli) rakiplerine kıyasla oldukça avantaj sağlayacaktır.</a:t>
            </a:r>
          </a:p>
        </p:txBody>
      </p:sp>
    </p:spTree>
    <p:extLst>
      <p:ext uri="{BB962C8B-B14F-4D97-AF65-F5344CB8AC3E}">
        <p14:creationId xmlns:p14="http://schemas.microsoft.com/office/powerpoint/2010/main" val="81727195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675D5E3-E3F3-46C2-9FD8-7DC3C6045C2E}"/>
              </a:ext>
            </a:extLst>
          </p:cNvPr>
          <p:cNvSpPr>
            <a:spLocks noGrp="1"/>
          </p:cNvSpPr>
          <p:nvPr>
            <p:ph idx="1"/>
          </p:nvPr>
        </p:nvSpPr>
        <p:spPr>
          <a:xfrm>
            <a:off x="913794" y="2446824"/>
            <a:ext cx="10353762" cy="4058751"/>
          </a:xfrm>
        </p:spPr>
        <p:txBody>
          <a:bodyPr/>
          <a:lstStyle/>
          <a:p>
            <a:r>
              <a:rPr lang="tr-TR" dirty="0"/>
              <a:t>Buluta yüklediğiniz uygulamalarınızı test edebileceğiniz bir platform.</a:t>
            </a:r>
          </a:p>
          <a:p>
            <a:r>
              <a:rPr lang="tr-TR" dirty="0"/>
              <a:t>Yaygın olarak UI </a:t>
            </a:r>
            <a:r>
              <a:rPr lang="tr-TR" dirty="0" err="1"/>
              <a:t>Acceptance</a:t>
            </a:r>
            <a:r>
              <a:rPr lang="tr-TR" dirty="0"/>
              <a:t> testleri için kullanılmaktadır.</a:t>
            </a:r>
          </a:p>
          <a:p>
            <a:r>
              <a:rPr lang="tr-TR" dirty="0"/>
              <a:t>Ticari olmayan açık kaynaklı bir araç geliştirme ve test ortamı sunar.</a:t>
            </a:r>
          </a:p>
          <a:p>
            <a:r>
              <a:rPr lang="tr-TR" dirty="0"/>
              <a:t>Birçok çapraz platformla çalışabilir haldedir. (</a:t>
            </a:r>
            <a:r>
              <a:rPr lang="tr-TR" dirty="0" err="1"/>
              <a:t>Android</a:t>
            </a:r>
            <a:r>
              <a:rPr lang="tr-TR" dirty="0"/>
              <a:t>, </a:t>
            </a:r>
            <a:r>
              <a:rPr lang="tr-TR" dirty="0" err="1"/>
              <a:t>iOS</a:t>
            </a:r>
            <a:r>
              <a:rPr lang="tr-TR" dirty="0"/>
              <a:t>, Mac vb.)</a:t>
            </a:r>
          </a:p>
          <a:p>
            <a:r>
              <a:rPr lang="tr-TR" dirty="0"/>
              <a:t>URL: </a:t>
            </a:r>
            <a:r>
              <a:rPr lang="tr-TR" dirty="0">
                <a:hlinkClick r:id="rId2"/>
              </a:rPr>
              <a:t>https://testcloud.xamarin.com</a:t>
            </a:r>
            <a:r>
              <a:rPr lang="tr-TR" dirty="0"/>
              <a:t> </a:t>
            </a:r>
          </a:p>
        </p:txBody>
      </p:sp>
      <p:pic>
        <p:nvPicPr>
          <p:cNvPr id="26628" name="Picture 4" descr="xamarin test cloud ile ilgili görsel sonucu">
            <a:extLst>
              <a:ext uri="{FF2B5EF4-FFF2-40B4-BE49-F238E27FC236}">
                <a16:creationId xmlns:a16="http://schemas.microsoft.com/office/drawing/2014/main" id="{E0897475-0D1A-4559-B0ED-CD240E9EF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238" y="352425"/>
            <a:ext cx="3190875" cy="14287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4" name="Resim 3">
            <a:extLst>
              <a:ext uri="{FF2B5EF4-FFF2-40B4-BE49-F238E27FC236}">
                <a16:creationId xmlns:a16="http://schemas.microsoft.com/office/drawing/2014/main" id="{25B42990-4C5B-4030-B047-11D1E6E26B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88D312CC-74E2-4FC2-AA15-466DBFA0343B}"/>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6" name="Dikdörtgen 5">
            <a:extLst>
              <a:ext uri="{FF2B5EF4-FFF2-40B4-BE49-F238E27FC236}">
                <a16:creationId xmlns:a16="http://schemas.microsoft.com/office/drawing/2014/main" id="{4F904D4D-C037-4E58-B190-436215397FA4}"/>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7" name="Resim 6">
            <a:extLst>
              <a:ext uri="{FF2B5EF4-FFF2-40B4-BE49-F238E27FC236}">
                <a16:creationId xmlns:a16="http://schemas.microsoft.com/office/drawing/2014/main" id="{34D212FD-4E1C-46B1-9133-A977D83260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382781299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xamarin test cloud ile ilgili görsel sonucu">
            <a:extLst>
              <a:ext uri="{FF2B5EF4-FFF2-40B4-BE49-F238E27FC236}">
                <a16:creationId xmlns:a16="http://schemas.microsoft.com/office/drawing/2014/main" id="{81C61723-9364-44CC-85C5-F4AB6F61B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679" y="365711"/>
            <a:ext cx="7292641" cy="49103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39386830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6C7F35B-560A-4261-AB3C-0EE13C6D379E}"/>
              </a:ext>
            </a:extLst>
          </p:cNvPr>
          <p:cNvSpPr>
            <a:spLocks noGrp="1"/>
          </p:cNvSpPr>
          <p:nvPr>
            <p:ph idx="1"/>
          </p:nvPr>
        </p:nvSpPr>
        <p:spPr>
          <a:xfrm>
            <a:off x="913794" y="2418249"/>
            <a:ext cx="10353762" cy="2442509"/>
          </a:xfrm>
        </p:spPr>
        <p:txBody>
          <a:bodyPr>
            <a:normAutofit lnSpcReduction="10000"/>
          </a:bodyPr>
          <a:lstStyle/>
          <a:p>
            <a:r>
              <a:rPr lang="tr-TR" dirty="0"/>
              <a:t>Bulut sistemi tabanlı bir başka test platformudur.</a:t>
            </a:r>
          </a:p>
          <a:p>
            <a:r>
              <a:rPr lang="tr-TR" dirty="0"/>
              <a:t>Demo sürümü ile ücretsiz deneme imkanı.</a:t>
            </a:r>
          </a:p>
          <a:p>
            <a:r>
              <a:rPr lang="tr-TR" dirty="0"/>
              <a:t>Bazı entegrasyonları (IDE ve benzeri araçlar) hali hazırda içerisinde bulundurur ve uyumludur. (</a:t>
            </a:r>
            <a:r>
              <a:rPr lang="tr-TR" dirty="0" err="1"/>
              <a:t>Eclipse</a:t>
            </a:r>
            <a:r>
              <a:rPr lang="tr-TR" dirty="0"/>
              <a:t>, </a:t>
            </a:r>
            <a:r>
              <a:rPr lang="tr-TR" dirty="0" err="1"/>
              <a:t>Jenkins</a:t>
            </a:r>
            <a:r>
              <a:rPr lang="tr-TR" dirty="0"/>
              <a:t> …)</a:t>
            </a:r>
          </a:p>
          <a:p>
            <a:r>
              <a:rPr lang="tr-TR" dirty="0" err="1"/>
              <a:t>Selenium</a:t>
            </a:r>
            <a:r>
              <a:rPr lang="tr-TR" dirty="0"/>
              <a:t> kullanarak otomatik testlerin de yürütülmesini sağlayan ticari bir ortamdır.</a:t>
            </a:r>
          </a:p>
          <a:p>
            <a:r>
              <a:rPr lang="tr-TR" dirty="0"/>
              <a:t>URL: </a:t>
            </a:r>
            <a:r>
              <a:rPr lang="tr-TR" dirty="0">
                <a:hlinkClick r:id="rId2"/>
              </a:rPr>
              <a:t>https://appkitbox.com/en/testkit/</a:t>
            </a:r>
            <a:r>
              <a:rPr lang="tr-TR" dirty="0"/>
              <a:t> </a:t>
            </a:r>
          </a:p>
        </p:txBody>
      </p:sp>
      <p:pic>
        <p:nvPicPr>
          <p:cNvPr id="27650" name="Picture 2" descr="remote testkit ile ilgili görsel sonucu">
            <a:extLst>
              <a:ext uri="{FF2B5EF4-FFF2-40B4-BE49-F238E27FC236}">
                <a16:creationId xmlns:a16="http://schemas.microsoft.com/office/drawing/2014/main" id="{EA47257F-A9F7-4C75-8445-E4E604E9A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188" y="589449"/>
            <a:ext cx="3990975" cy="1143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4" name="Resim 3">
            <a:extLst>
              <a:ext uri="{FF2B5EF4-FFF2-40B4-BE49-F238E27FC236}">
                <a16:creationId xmlns:a16="http://schemas.microsoft.com/office/drawing/2014/main" id="{3F802DE5-B065-4B6E-B44E-3CBBEFB79D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21327885-B8F3-4EE3-A75B-5D4A78C51AD7}"/>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6" name="Dikdörtgen 5">
            <a:extLst>
              <a:ext uri="{FF2B5EF4-FFF2-40B4-BE49-F238E27FC236}">
                <a16:creationId xmlns:a16="http://schemas.microsoft.com/office/drawing/2014/main" id="{0DD19A38-AA21-49DB-B73A-382B5FC65DE8}"/>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7" name="Resim 6">
            <a:extLst>
              <a:ext uri="{FF2B5EF4-FFF2-40B4-BE49-F238E27FC236}">
                <a16:creationId xmlns:a16="http://schemas.microsoft.com/office/drawing/2014/main" id="{42F10A48-6559-4CA3-913A-EBBE107514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90349587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emote testkit ile ilgili görsel sonucu">
            <a:extLst>
              <a:ext uri="{FF2B5EF4-FFF2-40B4-BE49-F238E27FC236}">
                <a16:creationId xmlns:a16="http://schemas.microsoft.com/office/drawing/2014/main" id="{83F225F3-93C4-4589-B8FB-B470AF4CA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655" y="305801"/>
            <a:ext cx="8082689" cy="524476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136510429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BD60836-90F9-462B-939A-CFF3B49FB828}"/>
              </a:ext>
            </a:extLst>
          </p:cNvPr>
          <p:cNvSpPr>
            <a:spLocks noGrp="1"/>
          </p:cNvSpPr>
          <p:nvPr>
            <p:ph idx="1"/>
          </p:nvPr>
        </p:nvSpPr>
        <p:spPr>
          <a:xfrm>
            <a:off x="913794" y="2161074"/>
            <a:ext cx="10353762" cy="4058751"/>
          </a:xfrm>
        </p:spPr>
        <p:txBody>
          <a:bodyPr/>
          <a:lstStyle/>
          <a:p>
            <a:r>
              <a:rPr lang="tr-TR" dirty="0"/>
              <a:t>Bulut sistemi tabanlı </a:t>
            </a:r>
            <a:r>
              <a:rPr lang="tr-TR" dirty="0" err="1"/>
              <a:t>birbaşka</a:t>
            </a:r>
            <a:r>
              <a:rPr lang="tr-TR" dirty="0"/>
              <a:t> test otomasyon aracıdır. Konum tabanlı </a:t>
            </a:r>
            <a:r>
              <a:rPr lang="tr-TR" dirty="0" err="1"/>
              <a:t>uygulamarın</a:t>
            </a:r>
            <a:r>
              <a:rPr lang="tr-TR" dirty="0"/>
              <a:t> testleri için yaygındır.</a:t>
            </a:r>
          </a:p>
          <a:p>
            <a:r>
              <a:rPr lang="tr-TR" dirty="0"/>
              <a:t>Ücretsiz veya ticari </a:t>
            </a:r>
            <a:r>
              <a:rPr lang="tr-TR" dirty="0" err="1"/>
              <a:t>framework’ler</a:t>
            </a:r>
            <a:r>
              <a:rPr lang="tr-TR" dirty="0"/>
              <a:t> içerir. Ücretsiz deneme sürümü mevcut.</a:t>
            </a:r>
          </a:p>
          <a:p>
            <a:r>
              <a:rPr lang="tr-TR" dirty="0"/>
              <a:t>Performans analizi, </a:t>
            </a:r>
            <a:r>
              <a:rPr lang="tr-TR" dirty="0" err="1"/>
              <a:t>cpu</a:t>
            </a:r>
            <a:r>
              <a:rPr lang="tr-TR" dirty="0"/>
              <a:t> kullanımı, bellek kullanımı, internet kullanımı gibi testler için kullanılır.</a:t>
            </a:r>
          </a:p>
          <a:p>
            <a:r>
              <a:rPr lang="tr-TR" dirty="0"/>
              <a:t>Ücretsiz deneme sürümü mevcuttur.</a:t>
            </a:r>
          </a:p>
          <a:p>
            <a:r>
              <a:rPr lang="tr-TR" dirty="0"/>
              <a:t>URL: </a:t>
            </a:r>
            <a:r>
              <a:rPr lang="tr-TR" dirty="0">
                <a:hlinkClick r:id="rId2"/>
              </a:rPr>
              <a:t>https://www.pcloudy.com</a:t>
            </a:r>
            <a:r>
              <a:rPr lang="tr-TR" dirty="0"/>
              <a:t> </a:t>
            </a:r>
          </a:p>
        </p:txBody>
      </p:sp>
      <p:pic>
        <p:nvPicPr>
          <p:cNvPr id="28674" name="Picture 2" descr="Cloud Based Mobile Testing Tools 4">
            <a:extLst>
              <a:ext uri="{FF2B5EF4-FFF2-40B4-BE49-F238E27FC236}">
                <a16:creationId xmlns:a16="http://schemas.microsoft.com/office/drawing/2014/main" id="{E416CE1C-591A-44E6-873E-F8F516B35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913" y="638175"/>
            <a:ext cx="2295525" cy="8572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4" name="Resim 3">
            <a:extLst>
              <a:ext uri="{FF2B5EF4-FFF2-40B4-BE49-F238E27FC236}">
                <a16:creationId xmlns:a16="http://schemas.microsoft.com/office/drawing/2014/main" id="{D7D79C8F-319D-478F-98E9-52FF1EC267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74E6AAC7-D96B-4D69-B196-B1E4E776ABB8}"/>
              </a:ext>
            </a:extLst>
          </p:cNvPr>
          <p:cNvSpPr/>
          <p:nvPr/>
        </p:nvSpPr>
        <p:spPr>
          <a:xfrm>
            <a:off x="10120099" y="610804"/>
            <a:ext cx="1396016" cy="369332"/>
          </a:xfrm>
          <a:prstGeom prst="rect">
            <a:avLst/>
          </a:prstGeom>
        </p:spPr>
        <p:txBody>
          <a:bodyPr wrap="square">
            <a:spAutoFit/>
          </a:bodyPr>
          <a:lstStyle/>
          <a:p>
            <a:r>
              <a:rPr lang="tr-TR" dirty="0"/>
              <a:t>ANDROID</a:t>
            </a:r>
          </a:p>
        </p:txBody>
      </p:sp>
      <p:pic>
        <p:nvPicPr>
          <p:cNvPr id="6" name="Resim 5">
            <a:extLst>
              <a:ext uri="{FF2B5EF4-FFF2-40B4-BE49-F238E27FC236}">
                <a16:creationId xmlns:a16="http://schemas.microsoft.com/office/drawing/2014/main" id="{A22BCB05-CF1D-4E89-87FF-65A5A3EFF0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1254" y="1065483"/>
            <a:ext cx="526278" cy="526278"/>
          </a:xfrm>
          <a:prstGeom prst="rect">
            <a:avLst/>
          </a:prstGeom>
        </p:spPr>
      </p:pic>
      <p:sp>
        <p:nvSpPr>
          <p:cNvPr id="7" name="Dikdörtgen 6">
            <a:extLst>
              <a:ext uri="{FF2B5EF4-FFF2-40B4-BE49-F238E27FC236}">
                <a16:creationId xmlns:a16="http://schemas.microsoft.com/office/drawing/2014/main" id="{E65181AF-B186-4F8E-9517-70A0384102A3}"/>
              </a:ext>
            </a:extLst>
          </p:cNvPr>
          <p:cNvSpPr/>
          <p:nvPr/>
        </p:nvSpPr>
        <p:spPr>
          <a:xfrm>
            <a:off x="10120099" y="1137082"/>
            <a:ext cx="1396016" cy="369332"/>
          </a:xfrm>
          <a:prstGeom prst="rect">
            <a:avLst/>
          </a:prstGeom>
        </p:spPr>
        <p:txBody>
          <a:bodyPr wrap="square">
            <a:spAutoFit/>
          </a:bodyPr>
          <a:lstStyle/>
          <a:p>
            <a:r>
              <a:rPr lang="tr-TR" dirty="0" err="1"/>
              <a:t>iOS</a:t>
            </a:r>
            <a:endParaRPr lang="tr-TR" dirty="0"/>
          </a:p>
        </p:txBody>
      </p:sp>
    </p:spTree>
    <p:extLst>
      <p:ext uri="{BB962C8B-B14F-4D97-AF65-F5344CB8AC3E}">
        <p14:creationId xmlns:p14="http://schemas.microsoft.com/office/powerpoint/2010/main" val="219965257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pCloudy ile ilgili görsel sonucu">
            <a:extLst>
              <a:ext uri="{FF2B5EF4-FFF2-40B4-BE49-F238E27FC236}">
                <a16:creationId xmlns:a16="http://schemas.microsoft.com/office/drawing/2014/main" id="{EA4A0020-F520-4598-9377-7C79B31694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00" y="412834"/>
            <a:ext cx="8049999" cy="415916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139929283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D101BDF-4991-4A8E-BFD2-8CC0FFF883AC}"/>
              </a:ext>
            </a:extLst>
          </p:cNvPr>
          <p:cNvSpPr>
            <a:spLocks noGrp="1"/>
          </p:cNvSpPr>
          <p:nvPr>
            <p:ph idx="1"/>
          </p:nvPr>
        </p:nvSpPr>
        <p:spPr>
          <a:xfrm>
            <a:off x="913795" y="2331522"/>
            <a:ext cx="10353762" cy="4058751"/>
          </a:xfrm>
        </p:spPr>
        <p:txBody>
          <a:bodyPr/>
          <a:lstStyle/>
          <a:p>
            <a:r>
              <a:rPr lang="tr-TR" dirty="0" err="1"/>
              <a:t>Android’de</a:t>
            </a:r>
            <a:r>
              <a:rPr lang="tr-TR" dirty="0"/>
              <a:t> çalışan bir UI test otomasyon aracıdır.</a:t>
            </a:r>
          </a:p>
          <a:p>
            <a:r>
              <a:rPr lang="tr-TR" dirty="0"/>
              <a:t>Gerçek cihazlar üzerinde testler yürütülebilir ve ekran görüntüleri ile raporlar incelenir.</a:t>
            </a:r>
          </a:p>
          <a:p>
            <a:r>
              <a:rPr lang="tr-TR" dirty="0"/>
              <a:t>Ücretsiz ve açık kaynaklıdır.</a:t>
            </a:r>
          </a:p>
          <a:p>
            <a:r>
              <a:rPr lang="tr-TR" dirty="0"/>
              <a:t>URL: </a:t>
            </a:r>
            <a:r>
              <a:rPr lang="tr-TR" dirty="0">
                <a:hlinkClick r:id="rId2"/>
              </a:rPr>
              <a:t>http://www.scirocco-cloud.com</a:t>
            </a:r>
            <a:r>
              <a:rPr lang="tr-TR" dirty="0"/>
              <a:t> </a:t>
            </a:r>
          </a:p>
        </p:txBody>
      </p:sp>
      <p:pic>
        <p:nvPicPr>
          <p:cNvPr id="29698" name="Picture 2" descr="Cloud Based Mobile Testing Tools 5">
            <a:extLst>
              <a:ext uri="{FF2B5EF4-FFF2-40B4-BE49-F238E27FC236}">
                <a16:creationId xmlns:a16="http://schemas.microsoft.com/office/drawing/2014/main" id="{7F5B70BC-368B-4E98-ACC6-C22D0E06B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295" y="451587"/>
            <a:ext cx="2436762" cy="128086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4" name="Resim 3">
            <a:extLst>
              <a:ext uri="{FF2B5EF4-FFF2-40B4-BE49-F238E27FC236}">
                <a16:creationId xmlns:a16="http://schemas.microsoft.com/office/drawing/2014/main" id="{16648993-C2F9-4FE2-82F6-3D8A4F1DF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29C127F4-953E-4098-94DB-5E71F76873A7}"/>
              </a:ext>
            </a:extLst>
          </p:cNvPr>
          <p:cNvSpPr/>
          <p:nvPr/>
        </p:nvSpPr>
        <p:spPr>
          <a:xfrm>
            <a:off x="10120099" y="610804"/>
            <a:ext cx="1396016" cy="369332"/>
          </a:xfrm>
          <a:prstGeom prst="rect">
            <a:avLst/>
          </a:prstGeom>
        </p:spPr>
        <p:txBody>
          <a:bodyPr wrap="square">
            <a:spAutoFit/>
          </a:bodyPr>
          <a:lstStyle/>
          <a:p>
            <a:r>
              <a:rPr lang="tr-TR" dirty="0"/>
              <a:t>ANDROID</a:t>
            </a:r>
          </a:p>
        </p:txBody>
      </p:sp>
      <p:pic>
        <p:nvPicPr>
          <p:cNvPr id="6" name="Resim 5">
            <a:extLst>
              <a:ext uri="{FF2B5EF4-FFF2-40B4-BE49-F238E27FC236}">
                <a16:creationId xmlns:a16="http://schemas.microsoft.com/office/drawing/2014/main" id="{52A5E076-BEA1-46C9-A20C-E3C6E21DA5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1254" y="1065483"/>
            <a:ext cx="526278" cy="526278"/>
          </a:xfrm>
          <a:prstGeom prst="rect">
            <a:avLst/>
          </a:prstGeom>
        </p:spPr>
      </p:pic>
      <p:sp>
        <p:nvSpPr>
          <p:cNvPr id="7" name="Dikdörtgen 6">
            <a:extLst>
              <a:ext uri="{FF2B5EF4-FFF2-40B4-BE49-F238E27FC236}">
                <a16:creationId xmlns:a16="http://schemas.microsoft.com/office/drawing/2014/main" id="{15412CEA-63D0-45E7-9220-24DCA3BFB4DC}"/>
              </a:ext>
            </a:extLst>
          </p:cNvPr>
          <p:cNvSpPr/>
          <p:nvPr/>
        </p:nvSpPr>
        <p:spPr>
          <a:xfrm>
            <a:off x="10120099" y="1137082"/>
            <a:ext cx="1396016" cy="369332"/>
          </a:xfrm>
          <a:prstGeom prst="rect">
            <a:avLst/>
          </a:prstGeom>
        </p:spPr>
        <p:txBody>
          <a:bodyPr wrap="square">
            <a:spAutoFit/>
          </a:bodyPr>
          <a:lstStyle/>
          <a:p>
            <a:r>
              <a:rPr lang="tr-TR" dirty="0" err="1"/>
              <a:t>iOS</a:t>
            </a:r>
            <a:endParaRPr lang="tr-TR" dirty="0"/>
          </a:p>
        </p:txBody>
      </p:sp>
    </p:spTree>
    <p:extLst>
      <p:ext uri="{BB962C8B-B14F-4D97-AF65-F5344CB8AC3E}">
        <p14:creationId xmlns:p14="http://schemas.microsoft.com/office/powerpoint/2010/main" val="39698935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scirocco testing tool ile ilgili görsel sonucu">
            <a:extLst>
              <a:ext uri="{FF2B5EF4-FFF2-40B4-BE49-F238E27FC236}">
                <a16:creationId xmlns:a16="http://schemas.microsoft.com/office/drawing/2014/main" id="{84D146AC-9BB0-4AD1-B498-E339B9B46E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511" t="7175" r="18029" b="17287"/>
          <a:stretch/>
        </p:blipFill>
        <p:spPr bwMode="auto">
          <a:xfrm>
            <a:off x="2487245" y="417095"/>
            <a:ext cx="7217510" cy="462012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272455459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6286D49-BBEB-43DE-9CC6-32ECA08D2B38}"/>
              </a:ext>
            </a:extLst>
          </p:cNvPr>
          <p:cNvSpPr>
            <a:spLocks noGrp="1"/>
          </p:cNvSpPr>
          <p:nvPr>
            <p:ph idx="1"/>
          </p:nvPr>
        </p:nvSpPr>
        <p:spPr>
          <a:xfrm>
            <a:off x="913795" y="2281766"/>
            <a:ext cx="10353762" cy="4058751"/>
          </a:xfrm>
        </p:spPr>
        <p:txBody>
          <a:bodyPr/>
          <a:lstStyle/>
          <a:p>
            <a:r>
              <a:rPr lang="tr-TR" dirty="0"/>
              <a:t>Bu araç yükleme ve performans testleri için kullanılan </a:t>
            </a:r>
            <a:r>
              <a:rPr lang="tr-TR" dirty="0" err="1"/>
              <a:t>Neotys</a:t>
            </a:r>
            <a:r>
              <a:rPr lang="tr-TR" dirty="0"/>
              <a:t> tarafından geliştirilmiş ticari bir yazılımdır.</a:t>
            </a:r>
          </a:p>
          <a:p>
            <a:r>
              <a:rPr lang="tr-TR" dirty="0"/>
              <a:t>Canlı monitör, bulut entegrasyon, gerçek cihaz vb. imkanlar sağlamaktadır.</a:t>
            </a:r>
          </a:p>
          <a:p>
            <a:r>
              <a:rPr lang="tr-TR" dirty="0" err="1"/>
              <a:t>Android</a:t>
            </a:r>
            <a:r>
              <a:rPr lang="tr-TR" dirty="0"/>
              <a:t>, </a:t>
            </a:r>
            <a:r>
              <a:rPr lang="tr-TR" dirty="0" err="1"/>
              <a:t>iOS</a:t>
            </a:r>
            <a:r>
              <a:rPr lang="tr-TR" dirty="0"/>
              <a:t>, Windows Phone ve </a:t>
            </a:r>
            <a:r>
              <a:rPr lang="tr-TR" dirty="0" err="1"/>
              <a:t>Blackberry’yi</a:t>
            </a:r>
            <a:r>
              <a:rPr lang="tr-TR" dirty="0"/>
              <a:t> desteklemektedir.</a:t>
            </a:r>
          </a:p>
          <a:p>
            <a:r>
              <a:rPr lang="tr-TR" dirty="0"/>
              <a:t>Derin veri akış testleri ile detaylı bir rapor oluşturulabilmektedir.</a:t>
            </a:r>
          </a:p>
          <a:p>
            <a:r>
              <a:rPr lang="tr-TR" dirty="0"/>
              <a:t>URL: </a:t>
            </a:r>
            <a:r>
              <a:rPr lang="tr-TR" dirty="0">
                <a:hlinkClick r:id="rId2"/>
              </a:rPr>
              <a:t>https://www.neotys.com/download</a:t>
            </a:r>
            <a:r>
              <a:rPr lang="tr-TR" dirty="0"/>
              <a:t> </a:t>
            </a:r>
          </a:p>
        </p:txBody>
      </p:sp>
      <p:pic>
        <p:nvPicPr>
          <p:cNvPr id="30722" name="Picture 2" descr="Mobile Performance Testing Tools 2">
            <a:extLst>
              <a:ext uri="{FF2B5EF4-FFF2-40B4-BE49-F238E27FC236}">
                <a16:creationId xmlns:a16="http://schemas.microsoft.com/office/drawing/2014/main" id="{892937AF-D586-421E-A0F4-AE74B3E1A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0824" y="517483"/>
            <a:ext cx="4019704" cy="109863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4" name="Resim 3">
            <a:extLst>
              <a:ext uri="{FF2B5EF4-FFF2-40B4-BE49-F238E27FC236}">
                <a16:creationId xmlns:a16="http://schemas.microsoft.com/office/drawing/2014/main" id="{FAC13690-9614-4083-A6B1-0102404FB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C4EF98A6-DD88-451C-81BA-7C2C6EB350D9}"/>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6" name="Dikdörtgen 5">
            <a:extLst>
              <a:ext uri="{FF2B5EF4-FFF2-40B4-BE49-F238E27FC236}">
                <a16:creationId xmlns:a16="http://schemas.microsoft.com/office/drawing/2014/main" id="{72DEBFD9-B129-4B72-A046-6C1EECC616CB}"/>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7" name="Resim 6">
            <a:extLst>
              <a:ext uri="{FF2B5EF4-FFF2-40B4-BE49-F238E27FC236}">
                <a16:creationId xmlns:a16="http://schemas.microsoft.com/office/drawing/2014/main" id="{E692F5EE-7899-4A1F-B6A3-31332CB29E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25666492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neoload testing tool ile ilgili görsel sonucu">
            <a:extLst>
              <a:ext uri="{FF2B5EF4-FFF2-40B4-BE49-F238E27FC236}">
                <a16:creationId xmlns:a16="http://schemas.microsoft.com/office/drawing/2014/main" id="{57D73E57-4067-4B51-845F-157E3239C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9313" y="343402"/>
            <a:ext cx="6333374" cy="475706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1660359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0DD4774-F203-4505-8349-1DAF2667743E}"/>
              </a:ext>
            </a:extLst>
          </p:cNvPr>
          <p:cNvSpPr>
            <a:spLocks noGrp="1"/>
          </p:cNvSpPr>
          <p:nvPr>
            <p:ph type="title"/>
          </p:nvPr>
        </p:nvSpPr>
        <p:spPr/>
        <p:txBody>
          <a:bodyPr/>
          <a:lstStyle/>
          <a:p>
            <a:r>
              <a:rPr lang="tr-TR" dirty="0"/>
              <a:t>NON-FUNCTIONAL TESTING</a:t>
            </a:r>
          </a:p>
        </p:txBody>
      </p:sp>
      <p:sp>
        <p:nvSpPr>
          <p:cNvPr id="3" name="İçerik Yer Tutucusu 2">
            <a:extLst>
              <a:ext uri="{FF2B5EF4-FFF2-40B4-BE49-F238E27FC236}">
                <a16:creationId xmlns:a16="http://schemas.microsoft.com/office/drawing/2014/main" id="{489F23FD-2FB4-4EB5-AF16-03B3677F81DA}"/>
              </a:ext>
            </a:extLst>
          </p:cNvPr>
          <p:cNvSpPr>
            <a:spLocks noGrp="1"/>
          </p:cNvSpPr>
          <p:nvPr>
            <p:ph idx="1"/>
          </p:nvPr>
        </p:nvSpPr>
        <p:spPr/>
        <p:txBody>
          <a:bodyPr/>
          <a:lstStyle/>
          <a:p>
            <a:pPr marL="36900" indent="0">
              <a:buNone/>
            </a:pPr>
            <a:r>
              <a:rPr lang="tr-TR" dirty="0" err="1"/>
              <a:t>Non-Functional</a:t>
            </a:r>
            <a:r>
              <a:rPr lang="tr-TR" dirty="0"/>
              <a:t> testler için şu başlıkları sıralayabiliriz:</a:t>
            </a:r>
          </a:p>
          <a:p>
            <a:pPr marL="36900" indent="0">
              <a:buNone/>
            </a:pPr>
            <a:endParaRPr lang="tr-TR" dirty="0"/>
          </a:p>
          <a:p>
            <a:r>
              <a:rPr lang="tr-TR" dirty="0" err="1"/>
              <a:t>Performance</a:t>
            </a:r>
            <a:r>
              <a:rPr lang="tr-TR" dirty="0"/>
              <a:t> </a:t>
            </a:r>
            <a:r>
              <a:rPr lang="tr-TR" dirty="0" err="1"/>
              <a:t>Testing</a:t>
            </a:r>
            <a:endParaRPr lang="tr-TR" dirty="0"/>
          </a:p>
          <a:p>
            <a:r>
              <a:rPr lang="tr-TR" dirty="0"/>
              <a:t>Security </a:t>
            </a:r>
            <a:r>
              <a:rPr lang="tr-TR" dirty="0" err="1"/>
              <a:t>Testing</a:t>
            </a:r>
            <a:endParaRPr lang="tr-TR" dirty="0"/>
          </a:p>
          <a:p>
            <a:r>
              <a:rPr lang="tr-TR" dirty="0" err="1"/>
              <a:t>Usability</a:t>
            </a:r>
            <a:r>
              <a:rPr lang="tr-TR" dirty="0"/>
              <a:t> </a:t>
            </a:r>
            <a:r>
              <a:rPr lang="tr-TR" dirty="0" err="1"/>
              <a:t>Testing</a:t>
            </a:r>
            <a:endParaRPr lang="tr-TR" dirty="0"/>
          </a:p>
          <a:p>
            <a:r>
              <a:rPr lang="tr-TR" dirty="0"/>
              <a:t>Compatibility </a:t>
            </a:r>
            <a:r>
              <a:rPr lang="tr-TR" dirty="0" err="1"/>
              <a:t>Testing</a:t>
            </a:r>
            <a:endParaRPr lang="tr-TR" dirty="0"/>
          </a:p>
        </p:txBody>
      </p:sp>
    </p:spTree>
    <p:extLst>
      <p:ext uri="{BB962C8B-B14F-4D97-AF65-F5344CB8AC3E}">
        <p14:creationId xmlns:p14="http://schemas.microsoft.com/office/powerpoint/2010/main" val="35933206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1336F2F-448B-48E0-81C5-EE0D129E50AB}"/>
              </a:ext>
            </a:extLst>
          </p:cNvPr>
          <p:cNvSpPr>
            <a:spLocks noGrp="1"/>
          </p:cNvSpPr>
          <p:nvPr>
            <p:ph idx="1"/>
          </p:nvPr>
        </p:nvSpPr>
        <p:spPr>
          <a:xfrm>
            <a:off x="913794" y="2226621"/>
            <a:ext cx="10353762" cy="4058751"/>
          </a:xfrm>
        </p:spPr>
        <p:txBody>
          <a:bodyPr/>
          <a:lstStyle/>
          <a:p>
            <a:r>
              <a:rPr lang="tr-TR" dirty="0"/>
              <a:t>Mobil uygulamaların testleri veya mobil web testlerini uygulamak amacıyla kullanılan bir </a:t>
            </a:r>
            <a:r>
              <a:rPr lang="tr-TR" dirty="0" err="1"/>
              <a:t>emülatör</a:t>
            </a:r>
            <a:r>
              <a:rPr lang="tr-TR" dirty="0"/>
              <a:t> yazılımıdır.</a:t>
            </a:r>
          </a:p>
          <a:p>
            <a:r>
              <a:rPr lang="tr-TR" dirty="0"/>
              <a:t>Beta sürümde olmasına karşın oldukça yaygın kullanımından ötürü ekledim.</a:t>
            </a:r>
          </a:p>
          <a:p>
            <a:r>
              <a:rPr lang="tr-TR" dirty="0"/>
              <a:t>URL: </a:t>
            </a:r>
            <a:r>
              <a:rPr lang="tr-TR" dirty="0">
                <a:hlinkClick r:id="rId2"/>
              </a:rPr>
              <a:t>https://ready.mobi</a:t>
            </a:r>
            <a:r>
              <a:rPr lang="tr-TR" dirty="0"/>
              <a:t> </a:t>
            </a:r>
          </a:p>
        </p:txBody>
      </p:sp>
      <p:pic>
        <p:nvPicPr>
          <p:cNvPr id="31746" name="Picture 2" descr="Mobile Emulators 3">
            <a:extLst>
              <a:ext uri="{FF2B5EF4-FFF2-40B4-BE49-F238E27FC236}">
                <a16:creationId xmlns:a16="http://schemas.microsoft.com/office/drawing/2014/main" id="{918C150C-A797-46C9-80DA-CB55BECCF0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098" y="572628"/>
            <a:ext cx="4085155" cy="98834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4" name="Resim 3">
            <a:extLst>
              <a:ext uri="{FF2B5EF4-FFF2-40B4-BE49-F238E27FC236}">
                <a16:creationId xmlns:a16="http://schemas.microsoft.com/office/drawing/2014/main" id="{9D24D93A-11FF-4A99-BB35-D48E86A878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2751C0F2-27FF-4FFF-B68B-8681342237DE}"/>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6" name="Dikdörtgen 5">
            <a:extLst>
              <a:ext uri="{FF2B5EF4-FFF2-40B4-BE49-F238E27FC236}">
                <a16:creationId xmlns:a16="http://schemas.microsoft.com/office/drawing/2014/main" id="{C4E8E4DC-2C34-4153-A4E8-D81073055FA6}"/>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7" name="Resim 6">
            <a:extLst>
              <a:ext uri="{FF2B5EF4-FFF2-40B4-BE49-F238E27FC236}">
                <a16:creationId xmlns:a16="http://schemas.microsoft.com/office/drawing/2014/main" id="{F43B0A2D-C793-4D68-B00C-3DEA3E1959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22777646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mobiready ile ilgili görsel sonucu">
            <a:extLst>
              <a:ext uri="{FF2B5EF4-FFF2-40B4-BE49-F238E27FC236}">
                <a16:creationId xmlns:a16="http://schemas.microsoft.com/office/drawing/2014/main" id="{85615AD8-866A-4D84-8352-1FCA154B6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353" y="400803"/>
            <a:ext cx="8709294" cy="454818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398713396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695DCEA-68C5-4F2E-9EAA-7851FE2D18AF}"/>
              </a:ext>
            </a:extLst>
          </p:cNvPr>
          <p:cNvSpPr>
            <a:spLocks noGrp="1"/>
          </p:cNvSpPr>
          <p:nvPr>
            <p:ph type="title"/>
          </p:nvPr>
        </p:nvSpPr>
        <p:spPr>
          <a:xfrm>
            <a:off x="6090676" y="581575"/>
            <a:ext cx="2588778" cy="970450"/>
          </a:xfrm>
        </p:spPr>
        <p:txBody>
          <a:bodyPr/>
          <a:lstStyle/>
          <a:p>
            <a:r>
              <a:rPr lang="tr-TR" dirty="0" err="1"/>
              <a:t>ScreenFly</a:t>
            </a:r>
            <a:endParaRPr lang="tr-TR" dirty="0"/>
          </a:p>
        </p:txBody>
      </p:sp>
      <p:sp>
        <p:nvSpPr>
          <p:cNvPr id="3" name="İçerik Yer Tutucusu 2">
            <a:extLst>
              <a:ext uri="{FF2B5EF4-FFF2-40B4-BE49-F238E27FC236}">
                <a16:creationId xmlns:a16="http://schemas.microsoft.com/office/drawing/2014/main" id="{8C78E5FD-FBE8-4693-8B98-BA0B5966108F}"/>
              </a:ext>
            </a:extLst>
          </p:cNvPr>
          <p:cNvSpPr>
            <a:spLocks noGrp="1"/>
          </p:cNvSpPr>
          <p:nvPr>
            <p:ph idx="1"/>
          </p:nvPr>
        </p:nvSpPr>
        <p:spPr>
          <a:xfrm>
            <a:off x="913795" y="2446824"/>
            <a:ext cx="10353762" cy="4058751"/>
          </a:xfrm>
        </p:spPr>
        <p:txBody>
          <a:bodyPr/>
          <a:lstStyle/>
          <a:p>
            <a:r>
              <a:rPr lang="tr-TR" dirty="0"/>
              <a:t>Şuan için 25 cihaz ve 5 tablet içeren (</a:t>
            </a:r>
            <a:r>
              <a:rPr lang="tr-TR" dirty="0" err="1"/>
              <a:t>Android</a:t>
            </a:r>
            <a:r>
              <a:rPr lang="tr-TR" dirty="0"/>
              <a:t> ve </a:t>
            </a:r>
            <a:r>
              <a:rPr lang="tr-TR" dirty="0" err="1"/>
              <a:t>iOS</a:t>
            </a:r>
            <a:r>
              <a:rPr lang="tr-TR" dirty="0"/>
              <a:t>) alternatif bir </a:t>
            </a:r>
            <a:r>
              <a:rPr lang="tr-TR" dirty="0" err="1"/>
              <a:t>emülatör</a:t>
            </a:r>
            <a:r>
              <a:rPr lang="tr-TR" dirty="0"/>
              <a:t>.</a:t>
            </a:r>
          </a:p>
          <a:p>
            <a:r>
              <a:rPr lang="tr-TR" dirty="0"/>
              <a:t>Mobil web sitelerin farklı cihazlardaki davranış ve görünümlerinin test edilmesi anlamında kullanışlı olabilir.</a:t>
            </a:r>
          </a:p>
          <a:p>
            <a:r>
              <a:rPr lang="tr-TR" dirty="0"/>
              <a:t>Ücretsizdir.</a:t>
            </a:r>
          </a:p>
          <a:p>
            <a:r>
              <a:rPr lang="tr-TR" dirty="0"/>
              <a:t>URL: </a:t>
            </a:r>
            <a:r>
              <a:rPr lang="tr-TR" dirty="0">
                <a:hlinkClick r:id="rId2"/>
              </a:rPr>
              <a:t>http://quirktools.com/screenfly/</a:t>
            </a:r>
            <a:r>
              <a:rPr lang="tr-TR" dirty="0"/>
              <a:t> </a:t>
            </a:r>
          </a:p>
          <a:p>
            <a:pPr marL="36900" indent="0">
              <a:buNone/>
            </a:pPr>
            <a:endParaRPr lang="tr-TR" dirty="0"/>
          </a:p>
        </p:txBody>
      </p:sp>
      <p:pic>
        <p:nvPicPr>
          <p:cNvPr id="32770" name="Picture 2" descr="Mobile Emulators 4">
            <a:extLst>
              <a:ext uri="{FF2B5EF4-FFF2-40B4-BE49-F238E27FC236}">
                <a16:creationId xmlns:a16="http://schemas.microsoft.com/office/drawing/2014/main" id="{79C4454B-5FBE-46D2-A95A-1FCF85B3A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4089" y="352425"/>
            <a:ext cx="1428750" cy="14287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5" name="Resim 4">
            <a:extLst>
              <a:ext uri="{FF2B5EF4-FFF2-40B4-BE49-F238E27FC236}">
                <a16:creationId xmlns:a16="http://schemas.microsoft.com/office/drawing/2014/main" id="{807BA459-E3BE-4AF3-8CA8-C20B0E5F1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6" name="Dikdörtgen 5">
            <a:extLst>
              <a:ext uri="{FF2B5EF4-FFF2-40B4-BE49-F238E27FC236}">
                <a16:creationId xmlns:a16="http://schemas.microsoft.com/office/drawing/2014/main" id="{F06A96D8-9EEC-4353-BBFB-D53D4634CE77}"/>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7" name="Dikdörtgen 6">
            <a:extLst>
              <a:ext uri="{FF2B5EF4-FFF2-40B4-BE49-F238E27FC236}">
                <a16:creationId xmlns:a16="http://schemas.microsoft.com/office/drawing/2014/main" id="{5C32F5A3-306B-42C8-8A74-1826846FF495}"/>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8" name="Resim 7">
            <a:extLst>
              <a:ext uri="{FF2B5EF4-FFF2-40B4-BE49-F238E27FC236}">
                <a16:creationId xmlns:a16="http://schemas.microsoft.com/office/drawing/2014/main" id="{39F1DD61-308A-4A4E-9042-7E9A8EEECD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28416913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screenfly emulator ile ilgili görsel sonucu">
            <a:extLst>
              <a:ext uri="{FF2B5EF4-FFF2-40B4-BE49-F238E27FC236}">
                <a16:creationId xmlns:a16="http://schemas.microsoft.com/office/drawing/2014/main" id="{274410A2-25E1-4D3D-8D5B-A56E4A74B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314" y="569996"/>
            <a:ext cx="7723372" cy="429076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29747778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D4641FA-50AB-411D-9C1E-D21B769B8811}"/>
              </a:ext>
            </a:extLst>
          </p:cNvPr>
          <p:cNvSpPr>
            <a:spLocks noGrp="1"/>
          </p:cNvSpPr>
          <p:nvPr>
            <p:ph idx="1"/>
          </p:nvPr>
        </p:nvSpPr>
        <p:spPr>
          <a:xfrm>
            <a:off x="913795" y="2101418"/>
            <a:ext cx="10353762" cy="4058751"/>
          </a:xfrm>
        </p:spPr>
        <p:txBody>
          <a:bodyPr/>
          <a:lstStyle/>
          <a:p>
            <a:r>
              <a:rPr lang="tr-TR" dirty="0"/>
              <a:t>Oldukça geniş çaplı bir kalite değerlendirme şirketidir. Mobil uygulamalar üzerine testler yapan ticari bir kuruluş.</a:t>
            </a:r>
          </a:p>
          <a:p>
            <a:r>
              <a:rPr lang="tr-TR" dirty="0"/>
              <a:t>Fonksiyonel test, kullanılabilirlik testi, yerelleştirme yükleme ve güvenlik testleri ve daha bir çok alanda hizmet vermektedir.</a:t>
            </a:r>
          </a:p>
          <a:p>
            <a:r>
              <a:rPr lang="tr-TR" dirty="0" err="1"/>
              <a:t>Android</a:t>
            </a:r>
            <a:r>
              <a:rPr lang="tr-TR" dirty="0"/>
              <a:t> ve </a:t>
            </a:r>
            <a:r>
              <a:rPr lang="tr-TR" dirty="0" err="1"/>
              <a:t>iOS</a:t>
            </a:r>
            <a:r>
              <a:rPr lang="tr-TR" dirty="0"/>
              <a:t> uygulamalar üzerine çalışır.</a:t>
            </a:r>
          </a:p>
          <a:p>
            <a:r>
              <a:rPr lang="tr-TR" dirty="0"/>
              <a:t>URL: </a:t>
            </a:r>
            <a:r>
              <a:rPr lang="tr-TR" dirty="0">
                <a:hlinkClick r:id="rId2"/>
              </a:rPr>
              <a:t>www.applause.com/</a:t>
            </a:r>
            <a:r>
              <a:rPr lang="tr-TR" dirty="0"/>
              <a:t> </a:t>
            </a:r>
          </a:p>
        </p:txBody>
      </p:sp>
      <p:pic>
        <p:nvPicPr>
          <p:cNvPr id="33794" name="Picture 2" descr="Mobile App Testing Services 2">
            <a:extLst>
              <a:ext uri="{FF2B5EF4-FFF2-40B4-BE49-F238E27FC236}">
                <a16:creationId xmlns:a16="http://schemas.microsoft.com/office/drawing/2014/main" id="{41A2C9FD-C0AA-418E-9A4D-5AD172BF9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6078" y="554858"/>
            <a:ext cx="4529196" cy="11775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4" name="Resim 3">
            <a:extLst>
              <a:ext uri="{FF2B5EF4-FFF2-40B4-BE49-F238E27FC236}">
                <a16:creationId xmlns:a16="http://schemas.microsoft.com/office/drawing/2014/main" id="{16B8608B-3999-40C6-B6E0-BE5F6B7A09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84E08981-E750-4336-A1B4-7B897BD33908}"/>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6" name="Dikdörtgen 5">
            <a:extLst>
              <a:ext uri="{FF2B5EF4-FFF2-40B4-BE49-F238E27FC236}">
                <a16:creationId xmlns:a16="http://schemas.microsoft.com/office/drawing/2014/main" id="{C47D676E-758B-45C8-9ADF-5D68DA0BF875}"/>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7" name="Resim 6">
            <a:extLst>
              <a:ext uri="{FF2B5EF4-FFF2-40B4-BE49-F238E27FC236}">
                <a16:creationId xmlns:a16="http://schemas.microsoft.com/office/drawing/2014/main" id="{0F17C0B6-86A5-4064-ADB5-881DF0AD9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377691889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8" name="Picture 6" descr="applause testing ile ilgili görsel sonucu">
            <a:extLst>
              <a:ext uri="{FF2B5EF4-FFF2-40B4-BE49-F238E27FC236}">
                <a16:creationId xmlns:a16="http://schemas.microsoft.com/office/drawing/2014/main" id="{97EFC4A7-03F2-4288-9AB1-F88FB2CE85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42" t="5198" r="14070" b="26475"/>
          <a:stretch/>
        </p:blipFill>
        <p:spPr bwMode="auto">
          <a:xfrm>
            <a:off x="2504046" y="513348"/>
            <a:ext cx="7183908" cy="437949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231726741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AF3B0F6-3194-44B6-8730-08C40B65F967}"/>
              </a:ext>
            </a:extLst>
          </p:cNvPr>
          <p:cNvSpPr>
            <a:spLocks noGrp="1"/>
          </p:cNvSpPr>
          <p:nvPr>
            <p:ph idx="1"/>
          </p:nvPr>
        </p:nvSpPr>
        <p:spPr>
          <a:xfrm>
            <a:off x="919118" y="2069333"/>
            <a:ext cx="10353762" cy="4058751"/>
          </a:xfrm>
        </p:spPr>
        <p:txBody>
          <a:bodyPr/>
          <a:lstStyle/>
          <a:p>
            <a:r>
              <a:rPr lang="tr-TR" dirty="0"/>
              <a:t>Gerçek kullanıcı ve </a:t>
            </a:r>
            <a:r>
              <a:rPr lang="tr-TR" dirty="0" err="1"/>
              <a:t>testerların</a:t>
            </a:r>
            <a:r>
              <a:rPr lang="tr-TR" dirty="0"/>
              <a:t> ürünlerinizi gerçek cihazlar üzerinde deneyip gerçeğe en yakın </a:t>
            </a:r>
            <a:r>
              <a:rPr lang="tr-TR" dirty="0" err="1"/>
              <a:t>feedback’ler</a:t>
            </a:r>
            <a:r>
              <a:rPr lang="tr-TR" dirty="0"/>
              <a:t> ile döndükleri bir test platformudur.</a:t>
            </a:r>
          </a:p>
          <a:p>
            <a:r>
              <a:rPr lang="tr-TR" dirty="0" err="1"/>
              <a:t>Android</a:t>
            </a:r>
            <a:r>
              <a:rPr lang="tr-TR" dirty="0"/>
              <a:t> ve </a:t>
            </a:r>
            <a:r>
              <a:rPr lang="tr-TR" dirty="0" err="1"/>
              <a:t>iOS</a:t>
            </a:r>
            <a:r>
              <a:rPr lang="tr-TR" dirty="0"/>
              <a:t> cihazlar üzerinde çalışan uygulamalar üzerine çalışmaktadır.</a:t>
            </a:r>
          </a:p>
          <a:p>
            <a:r>
              <a:rPr lang="tr-TR" dirty="0"/>
              <a:t>URL: </a:t>
            </a:r>
            <a:r>
              <a:rPr lang="tr-TR" dirty="0">
                <a:hlinkClick r:id="rId2"/>
              </a:rPr>
              <a:t>https://www.usertesting.com/platform/mobile-application-testing</a:t>
            </a:r>
            <a:r>
              <a:rPr lang="tr-TR" dirty="0"/>
              <a:t> </a:t>
            </a:r>
          </a:p>
        </p:txBody>
      </p:sp>
      <p:pic>
        <p:nvPicPr>
          <p:cNvPr id="34818" name="Picture 2" descr="Mobile App Testing Services 3">
            <a:extLst>
              <a:ext uri="{FF2B5EF4-FFF2-40B4-BE49-F238E27FC236}">
                <a16:creationId xmlns:a16="http://schemas.microsoft.com/office/drawing/2014/main" id="{B34DDE84-2DA1-41A6-A747-C83F82EEA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268" y="601805"/>
            <a:ext cx="3487463" cy="9299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4" name="Resim 3">
            <a:extLst>
              <a:ext uri="{FF2B5EF4-FFF2-40B4-BE49-F238E27FC236}">
                <a16:creationId xmlns:a16="http://schemas.microsoft.com/office/drawing/2014/main" id="{BA306947-05EC-4B82-8FA6-6D8C7741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4" y="523655"/>
            <a:ext cx="528845" cy="526278"/>
          </a:xfrm>
          <a:prstGeom prst="rect">
            <a:avLst/>
          </a:prstGeom>
        </p:spPr>
      </p:pic>
      <p:sp>
        <p:nvSpPr>
          <p:cNvPr id="5" name="Dikdörtgen 4">
            <a:extLst>
              <a:ext uri="{FF2B5EF4-FFF2-40B4-BE49-F238E27FC236}">
                <a16:creationId xmlns:a16="http://schemas.microsoft.com/office/drawing/2014/main" id="{ECBCA583-A2F3-46B5-99D9-3C7CB8F14DE7}"/>
              </a:ext>
            </a:extLst>
          </p:cNvPr>
          <p:cNvSpPr/>
          <p:nvPr/>
        </p:nvSpPr>
        <p:spPr>
          <a:xfrm>
            <a:off x="10120099" y="610804"/>
            <a:ext cx="1396016" cy="369332"/>
          </a:xfrm>
          <a:prstGeom prst="rect">
            <a:avLst/>
          </a:prstGeom>
        </p:spPr>
        <p:txBody>
          <a:bodyPr wrap="square">
            <a:spAutoFit/>
          </a:bodyPr>
          <a:lstStyle/>
          <a:p>
            <a:r>
              <a:rPr lang="tr-TR" dirty="0"/>
              <a:t>ANDROID</a:t>
            </a:r>
          </a:p>
        </p:txBody>
      </p:sp>
      <p:sp>
        <p:nvSpPr>
          <p:cNvPr id="6" name="Dikdörtgen 5">
            <a:extLst>
              <a:ext uri="{FF2B5EF4-FFF2-40B4-BE49-F238E27FC236}">
                <a16:creationId xmlns:a16="http://schemas.microsoft.com/office/drawing/2014/main" id="{F6DC505A-3C6F-4503-AB7E-149CCF07304C}"/>
              </a:ext>
            </a:extLst>
          </p:cNvPr>
          <p:cNvSpPr/>
          <p:nvPr/>
        </p:nvSpPr>
        <p:spPr>
          <a:xfrm>
            <a:off x="10120099" y="1142210"/>
            <a:ext cx="1396016" cy="369332"/>
          </a:xfrm>
          <a:prstGeom prst="rect">
            <a:avLst/>
          </a:prstGeom>
        </p:spPr>
        <p:txBody>
          <a:bodyPr wrap="square">
            <a:spAutoFit/>
          </a:bodyPr>
          <a:lstStyle/>
          <a:p>
            <a:r>
              <a:rPr lang="tr-TR" dirty="0" err="1"/>
              <a:t>iOS</a:t>
            </a:r>
            <a:endParaRPr lang="tr-TR" dirty="0"/>
          </a:p>
        </p:txBody>
      </p:sp>
      <p:pic>
        <p:nvPicPr>
          <p:cNvPr id="7" name="Resim 6">
            <a:extLst>
              <a:ext uri="{FF2B5EF4-FFF2-40B4-BE49-F238E27FC236}">
                <a16:creationId xmlns:a16="http://schemas.microsoft.com/office/drawing/2014/main" id="{B682EB0E-295C-4164-9707-A72FF29A4D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253" y="1066799"/>
            <a:ext cx="528845" cy="526278"/>
          </a:xfrm>
          <a:prstGeom prst="rect">
            <a:avLst/>
          </a:prstGeom>
        </p:spPr>
      </p:pic>
    </p:spTree>
    <p:extLst>
      <p:ext uri="{BB962C8B-B14F-4D97-AF65-F5344CB8AC3E}">
        <p14:creationId xmlns:p14="http://schemas.microsoft.com/office/powerpoint/2010/main" val="7127240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İlgili resim">
            <a:extLst>
              <a:ext uri="{FF2B5EF4-FFF2-40B4-BE49-F238E27FC236}">
                <a16:creationId xmlns:a16="http://schemas.microsoft.com/office/drawing/2014/main" id="{584B2A2F-961C-457E-A0AA-361E040282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160" y="435141"/>
            <a:ext cx="8117679" cy="44737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6248231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6FA8148-4A84-4F9C-A920-6867BEA0CA07}"/>
              </a:ext>
            </a:extLst>
          </p:cNvPr>
          <p:cNvSpPr>
            <a:spLocks noGrp="1"/>
          </p:cNvSpPr>
          <p:nvPr>
            <p:ph idx="1"/>
          </p:nvPr>
        </p:nvSpPr>
        <p:spPr>
          <a:xfrm>
            <a:off x="913795" y="898359"/>
            <a:ext cx="10353762" cy="4892842"/>
          </a:xfrm>
        </p:spPr>
        <p:txBody>
          <a:bodyPr/>
          <a:lstStyle/>
          <a:p>
            <a:pPr marL="36900" indent="0">
              <a:buNone/>
            </a:pPr>
            <a:r>
              <a:rPr lang="tr-TR" dirty="0">
                <a:effectLst/>
              </a:rPr>
              <a:t>Mobil uygulama testleri heyecan verici bir iştir, ancak bazen yeni değişen teknolojinin ihtiyacına göre eklenen bazı gelişmiş özellikler nedeniyle karmaşık olabilir. </a:t>
            </a:r>
          </a:p>
          <a:p>
            <a:pPr marL="36900" indent="0">
              <a:buNone/>
            </a:pPr>
            <a:r>
              <a:rPr lang="tr-TR" dirty="0">
                <a:effectLst/>
              </a:rPr>
              <a:t>Bu tür Mobil Test Araçlarının mobil uygulamaların otomasyon testinde kullanılması, bu işin karmaşıklığını azaltır ve doğru güvenlik ve sağlamlık oranıyla daha hızlı ve esnek hale gelmesine yardımcı olur.</a:t>
            </a:r>
          </a:p>
          <a:p>
            <a:pPr marL="36900" indent="0">
              <a:buNone/>
            </a:pPr>
            <a:endParaRPr lang="tr-TR" dirty="0"/>
          </a:p>
          <a:p>
            <a:pPr marL="36900" indent="0">
              <a:buNone/>
            </a:pPr>
            <a:endParaRPr lang="tr-TR" dirty="0"/>
          </a:p>
          <a:p>
            <a:pPr marL="36900" indent="0">
              <a:buNone/>
            </a:pPr>
            <a:r>
              <a:rPr lang="tr-TR" dirty="0"/>
              <a:t>Bir çok test tekniği ve araçları hakkında edindiğimiz bilgiler ışığında anlayışı pekiştirmek adına </a:t>
            </a:r>
            <a:r>
              <a:rPr lang="tr-TR" dirty="0" err="1"/>
              <a:t>Appium</a:t>
            </a:r>
            <a:r>
              <a:rPr lang="tr-TR" dirty="0"/>
              <a:t> üzerinde küçük bir rehber hazırlamak istiyorum.</a:t>
            </a:r>
          </a:p>
          <a:p>
            <a:pPr marL="36900" indent="0">
              <a:buNone/>
            </a:pPr>
            <a:endParaRPr lang="tr-TR" dirty="0"/>
          </a:p>
          <a:p>
            <a:pPr marL="36900" indent="0">
              <a:buNone/>
            </a:pPr>
            <a:r>
              <a:rPr lang="tr-TR" dirty="0"/>
              <a:t>Not: </a:t>
            </a:r>
            <a:r>
              <a:rPr lang="tr-TR" dirty="0" err="1"/>
              <a:t>Appium</a:t>
            </a:r>
            <a:r>
              <a:rPr lang="tr-TR" dirty="0"/>
              <a:t> şuan için en yaygın kullanılan mobil regresyon test araçlarındandır.</a:t>
            </a:r>
          </a:p>
          <a:p>
            <a:pPr marL="36900" indent="0">
              <a:buNone/>
            </a:pPr>
            <a:endParaRPr lang="tr-TR" dirty="0"/>
          </a:p>
          <a:p>
            <a:pPr marL="36900" indent="0">
              <a:buNone/>
            </a:pPr>
            <a:endParaRPr lang="tr-TR" dirty="0"/>
          </a:p>
        </p:txBody>
      </p:sp>
    </p:spTree>
    <p:extLst>
      <p:ext uri="{BB962C8B-B14F-4D97-AF65-F5344CB8AC3E}">
        <p14:creationId xmlns:p14="http://schemas.microsoft.com/office/powerpoint/2010/main" val="9172395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7CCCB9B-75FF-4610-880A-FB342FF5DC2D}"/>
              </a:ext>
            </a:extLst>
          </p:cNvPr>
          <p:cNvSpPr>
            <a:spLocks noGrp="1"/>
          </p:cNvSpPr>
          <p:nvPr>
            <p:ph type="title"/>
          </p:nvPr>
        </p:nvSpPr>
        <p:spPr>
          <a:xfrm>
            <a:off x="919119" y="2943775"/>
            <a:ext cx="10353762" cy="970450"/>
          </a:xfrm>
        </p:spPr>
        <p:txBody>
          <a:bodyPr>
            <a:normAutofit fontScale="90000"/>
          </a:bodyPr>
          <a:lstStyle/>
          <a:p>
            <a:r>
              <a:rPr lang="tr-TR" dirty="0"/>
              <a:t>APPIUM KURULUMU VE KULLANIMI ADINA MİNİK BİR REHBER</a:t>
            </a:r>
          </a:p>
        </p:txBody>
      </p:sp>
    </p:spTree>
    <p:extLst>
      <p:ext uri="{BB962C8B-B14F-4D97-AF65-F5344CB8AC3E}">
        <p14:creationId xmlns:p14="http://schemas.microsoft.com/office/powerpoint/2010/main" val="3398662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5D2224A-2041-4F66-81C4-2E3C2FEC858C}"/>
              </a:ext>
            </a:extLst>
          </p:cNvPr>
          <p:cNvSpPr>
            <a:spLocks noGrp="1"/>
          </p:cNvSpPr>
          <p:nvPr>
            <p:ph idx="1"/>
          </p:nvPr>
        </p:nvSpPr>
        <p:spPr>
          <a:xfrm>
            <a:off x="919119" y="786412"/>
            <a:ext cx="10260000" cy="5400000"/>
          </a:xfrm>
        </p:spPr>
        <p:txBody>
          <a:bodyPr/>
          <a:lstStyle/>
          <a:p>
            <a:pPr marL="36900" indent="0">
              <a:buNone/>
            </a:pPr>
            <a:r>
              <a:rPr lang="tr-TR" dirty="0"/>
              <a:t>Genel olarak yazılımların test edilmesini 2 temel başlıkta inceleyebiliriz.</a:t>
            </a:r>
          </a:p>
          <a:p>
            <a:pPr marL="36900" indent="0">
              <a:buNone/>
            </a:pPr>
            <a:endParaRPr lang="tr-TR" dirty="0"/>
          </a:p>
          <a:p>
            <a:r>
              <a:rPr lang="tr-TR" dirty="0" err="1"/>
              <a:t>Functional</a:t>
            </a:r>
            <a:r>
              <a:rPr lang="tr-TR" dirty="0"/>
              <a:t> test</a:t>
            </a:r>
          </a:p>
          <a:p>
            <a:r>
              <a:rPr lang="tr-TR" dirty="0" err="1"/>
              <a:t>Non-Functional</a:t>
            </a:r>
            <a:r>
              <a:rPr lang="tr-TR" dirty="0"/>
              <a:t> test</a:t>
            </a:r>
          </a:p>
          <a:p>
            <a:pPr marL="36900" indent="0">
              <a:buNone/>
            </a:pPr>
            <a:endParaRPr lang="tr-TR" dirty="0"/>
          </a:p>
          <a:p>
            <a:endParaRPr lang="tr-TR" dirty="0"/>
          </a:p>
        </p:txBody>
      </p:sp>
    </p:spTree>
    <p:extLst>
      <p:ext uri="{BB962C8B-B14F-4D97-AF65-F5344CB8AC3E}">
        <p14:creationId xmlns:p14="http://schemas.microsoft.com/office/powerpoint/2010/main" val="2045800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89F23FD-2FB4-4EB5-AF16-03B3677F81DA}"/>
              </a:ext>
            </a:extLst>
          </p:cNvPr>
          <p:cNvSpPr>
            <a:spLocks noGrp="1"/>
          </p:cNvSpPr>
          <p:nvPr>
            <p:ph idx="1"/>
          </p:nvPr>
        </p:nvSpPr>
        <p:spPr>
          <a:xfrm>
            <a:off x="913795" y="962525"/>
            <a:ext cx="10353762" cy="4828675"/>
          </a:xfrm>
        </p:spPr>
        <p:txBody>
          <a:bodyPr/>
          <a:lstStyle/>
          <a:p>
            <a:pPr marL="36900" indent="0">
              <a:buNone/>
            </a:pPr>
            <a:r>
              <a:rPr lang="tr-TR" dirty="0"/>
              <a:t>Asıl olarak </a:t>
            </a:r>
            <a:r>
              <a:rPr lang="tr-TR" dirty="0" err="1"/>
              <a:t>non-Functional</a:t>
            </a:r>
            <a:r>
              <a:rPr lang="tr-TR" dirty="0"/>
              <a:t> testlerin de </a:t>
            </a:r>
            <a:r>
              <a:rPr lang="tr-TR" dirty="0" err="1"/>
              <a:t>functional</a:t>
            </a:r>
            <a:r>
              <a:rPr lang="tr-TR" dirty="0"/>
              <a:t> testler gibi ürünün </a:t>
            </a:r>
            <a:r>
              <a:rPr lang="tr-TR" dirty="0" err="1"/>
              <a:t>product</a:t>
            </a:r>
            <a:r>
              <a:rPr lang="tr-TR" dirty="0"/>
              <a:t> edilmeden önce en az 1 kez geniş çaplı olarak tamamlanmış olması önerilir. Ancak bu durum çoğu kez yazılımcının veya geliştirici firmanın inisiyatifinde olmalıdır ki bu da oldukça anlaşılabilir. </a:t>
            </a:r>
          </a:p>
          <a:p>
            <a:pPr marL="36900" indent="0">
              <a:buNone/>
            </a:pPr>
            <a:endParaRPr lang="tr-TR" dirty="0"/>
          </a:p>
          <a:p>
            <a:pPr marL="36900" indent="0">
              <a:buNone/>
            </a:pPr>
            <a:r>
              <a:rPr lang="tr-TR" dirty="0"/>
              <a:t>Şöyle ki; yeni geliştirilecek olan yazılımın başarı kriterinin kim tarafından değerlendirildiği yorumlanmalıdır.</a:t>
            </a:r>
          </a:p>
          <a:p>
            <a:pPr marL="36900" indent="0">
              <a:buNone/>
            </a:pPr>
            <a:endParaRPr lang="tr-TR" dirty="0"/>
          </a:p>
          <a:p>
            <a:pPr marL="36900" indent="0">
              <a:buNone/>
            </a:pPr>
            <a:r>
              <a:rPr lang="tr-TR" dirty="0"/>
              <a:t>Örneğin tamamıyla akademik, askeri gibi alanların dışında standart kullanıcıları hedefleyen bir fotoğraf paylaşma veya oyun, eğlence tarzı uygulamalar, bu uygulamanın fonksiyonel kısımlarının yanında güvenlik, performans gibi daha yüzeysel yönlerinde çıkabilecek sorunlar, son kullanıcılar açısından diğer uygulama çeşitlerine kıyasla daha az önem arz edeceğinden, bu değerlendirme sayesinde sistemin bu yöndeki eksikliklerinin tamamlanması için geliştiriciye daha esnek bir ortam sunulur.</a:t>
            </a:r>
          </a:p>
        </p:txBody>
      </p:sp>
    </p:spTree>
    <p:extLst>
      <p:ext uri="{BB962C8B-B14F-4D97-AF65-F5344CB8AC3E}">
        <p14:creationId xmlns:p14="http://schemas.microsoft.com/office/powerpoint/2010/main" val="10046290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33E0627-E808-4ED1-803A-4DB2147B5857}"/>
              </a:ext>
            </a:extLst>
          </p:cNvPr>
          <p:cNvSpPr>
            <a:spLocks noGrp="1"/>
          </p:cNvSpPr>
          <p:nvPr>
            <p:ph type="title"/>
          </p:nvPr>
        </p:nvSpPr>
        <p:spPr/>
        <p:txBody>
          <a:bodyPr/>
          <a:lstStyle/>
          <a:p>
            <a:r>
              <a:rPr lang="tr-TR" dirty="0"/>
              <a:t>Ön Şartlar</a:t>
            </a:r>
          </a:p>
        </p:txBody>
      </p:sp>
      <p:sp>
        <p:nvSpPr>
          <p:cNvPr id="3" name="İçerik Yer Tutucusu 2">
            <a:extLst>
              <a:ext uri="{FF2B5EF4-FFF2-40B4-BE49-F238E27FC236}">
                <a16:creationId xmlns:a16="http://schemas.microsoft.com/office/drawing/2014/main" id="{C1764A1B-68A7-402C-A90F-AE2AF9227E3F}"/>
              </a:ext>
            </a:extLst>
          </p:cNvPr>
          <p:cNvSpPr>
            <a:spLocks noGrp="1"/>
          </p:cNvSpPr>
          <p:nvPr>
            <p:ph idx="1"/>
          </p:nvPr>
        </p:nvSpPr>
        <p:spPr/>
        <p:txBody>
          <a:bodyPr/>
          <a:lstStyle/>
          <a:p>
            <a:r>
              <a:rPr lang="tr-TR" dirty="0"/>
              <a:t>JDK, </a:t>
            </a:r>
            <a:r>
              <a:rPr lang="tr-TR" dirty="0" err="1"/>
              <a:t>Appium</a:t>
            </a:r>
            <a:r>
              <a:rPr lang="tr-TR" dirty="0"/>
              <a:t> Server, </a:t>
            </a:r>
            <a:r>
              <a:rPr lang="tr-TR" dirty="0" err="1"/>
              <a:t>Eclipse</a:t>
            </a:r>
            <a:r>
              <a:rPr lang="tr-TR" dirty="0"/>
              <a:t> ve </a:t>
            </a:r>
            <a:r>
              <a:rPr lang="tr-TR" dirty="0" err="1"/>
              <a:t>Android</a:t>
            </a:r>
            <a:r>
              <a:rPr lang="tr-TR" dirty="0"/>
              <a:t> SDK veya </a:t>
            </a:r>
            <a:r>
              <a:rPr lang="tr-TR" dirty="0" err="1"/>
              <a:t>Android</a:t>
            </a:r>
            <a:r>
              <a:rPr lang="tr-TR" dirty="0"/>
              <a:t> </a:t>
            </a:r>
            <a:r>
              <a:rPr lang="tr-TR" dirty="0" err="1"/>
              <a:t>Studio</a:t>
            </a:r>
            <a:r>
              <a:rPr lang="tr-TR" dirty="0"/>
              <a:t> kurulu olmalı.</a:t>
            </a:r>
          </a:p>
          <a:p>
            <a:r>
              <a:rPr lang="tr-TR" dirty="0"/>
              <a:t>Örnek Uygulama: </a:t>
            </a:r>
            <a:r>
              <a:rPr lang="tr-TR" dirty="0" err="1"/>
              <a:t>KabloBulut.apk</a:t>
            </a:r>
            <a:endParaRPr lang="tr-TR" dirty="0"/>
          </a:p>
          <a:p>
            <a:r>
              <a:rPr lang="tr-TR" dirty="0"/>
              <a:t>Örnek Test Cihazı: </a:t>
            </a:r>
            <a:r>
              <a:rPr lang="tr-TR" dirty="0" err="1"/>
              <a:t>xiaomi</a:t>
            </a:r>
            <a:r>
              <a:rPr lang="tr-TR" dirty="0"/>
              <a:t> </a:t>
            </a:r>
            <a:r>
              <a:rPr lang="tr-TR" dirty="0" err="1"/>
              <a:t>redmi</a:t>
            </a:r>
            <a:r>
              <a:rPr lang="tr-TR" dirty="0"/>
              <a:t> 5 </a:t>
            </a:r>
            <a:r>
              <a:rPr lang="tr-TR" dirty="0" err="1"/>
              <a:t>plus</a:t>
            </a:r>
            <a:endParaRPr lang="tr-TR" dirty="0"/>
          </a:p>
          <a:p>
            <a:pPr marL="36900" indent="0">
              <a:buNone/>
            </a:pPr>
            <a:endParaRPr lang="tr-TR" dirty="0"/>
          </a:p>
          <a:p>
            <a:r>
              <a:rPr lang="tr-TR" dirty="0" err="1"/>
              <a:t>Jars</a:t>
            </a:r>
            <a:r>
              <a:rPr lang="tr-TR" dirty="0"/>
              <a:t>: Java-</a:t>
            </a:r>
            <a:r>
              <a:rPr lang="tr-TR" dirty="0" err="1"/>
              <a:t>client</a:t>
            </a:r>
            <a:r>
              <a:rPr lang="tr-TR" dirty="0"/>
              <a:t> ve </a:t>
            </a:r>
            <a:r>
              <a:rPr lang="tr-TR" dirty="0" err="1"/>
              <a:t>Selenium</a:t>
            </a:r>
            <a:r>
              <a:rPr lang="tr-TR" dirty="0"/>
              <a:t> </a:t>
            </a:r>
            <a:r>
              <a:rPr lang="tr-TR" dirty="0" err="1"/>
              <a:t>jars</a:t>
            </a:r>
            <a:r>
              <a:rPr lang="tr-TR" dirty="0"/>
              <a:t>.</a:t>
            </a:r>
          </a:p>
          <a:p>
            <a:r>
              <a:rPr lang="tr-TR" dirty="0"/>
              <a:t>USB </a:t>
            </a:r>
            <a:r>
              <a:rPr lang="tr-TR" dirty="0" err="1"/>
              <a:t>driver</a:t>
            </a:r>
            <a:r>
              <a:rPr lang="tr-TR" dirty="0"/>
              <a:t>: </a:t>
            </a:r>
            <a:r>
              <a:rPr lang="tr-TR" dirty="0" err="1"/>
              <a:t>xiaomi</a:t>
            </a:r>
            <a:r>
              <a:rPr lang="tr-TR" dirty="0"/>
              <a:t> </a:t>
            </a:r>
            <a:r>
              <a:rPr lang="tr-TR" dirty="0" err="1"/>
              <a:t>redmi</a:t>
            </a:r>
            <a:r>
              <a:rPr lang="tr-TR" dirty="0"/>
              <a:t> 5 </a:t>
            </a:r>
            <a:r>
              <a:rPr lang="tr-TR" dirty="0" err="1"/>
              <a:t>plus</a:t>
            </a:r>
            <a:endParaRPr lang="tr-TR" dirty="0"/>
          </a:p>
        </p:txBody>
      </p:sp>
    </p:spTree>
    <p:extLst>
      <p:ext uri="{BB962C8B-B14F-4D97-AF65-F5344CB8AC3E}">
        <p14:creationId xmlns:p14="http://schemas.microsoft.com/office/powerpoint/2010/main" val="6468287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B4DF71A-4084-47D0-9FCF-572CC4A8D7AD}"/>
              </a:ext>
            </a:extLst>
          </p:cNvPr>
          <p:cNvSpPr>
            <a:spLocks noGrp="1"/>
          </p:cNvSpPr>
          <p:nvPr>
            <p:ph idx="1"/>
          </p:nvPr>
        </p:nvSpPr>
        <p:spPr>
          <a:xfrm>
            <a:off x="913795" y="866275"/>
            <a:ext cx="10353762" cy="4924926"/>
          </a:xfrm>
        </p:spPr>
        <p:txBody>
          <a:bodyPr/>
          <a:lstStyle/>
          <a:p>
            <a:r>
              <a:rPr lang="tr-TR" dirty="0"/>
              <a:t>JDK (Java Development Kit) kurulumu: </a:t>
            </a:r>
            <a:r>
              <a:rPr lang="tr-TR" dirty="0">
                <a:hlinkClick r:id="rId2"/>
              </a:rPr>
              <a:t>https://www.wikihow.com/Install-the-Java-Software-Development-Kit</a:t>
            </a:r>
            <a:r>
              <a:rPr lang="tr-TR" dirty="0"/>
              <a:t> </a:t>
            </a:r>
          </a:p>
          <a:p>
            <a:endParaRPr lang="tr-TR" dirty="0"/>
          </a:p>
          <a:p>
            <a:r>
              <a:rPr lang="tr-TR" dirty="0"/>
              <a:t>Ortam değişkenlerinin </a:t>
            </a:r>
            <a:r>
              <a:rPr lang="tr-TR" dirty="0" err="1"/>
              <a:t>setlenmesi</a:t>
            </a:r>
            <a:r>
              <a:rPr lang="tr-TR" dirty="0"/>
              <a:t>: </a:t>
            </a:r>
            <a:r>
              <a:rPr lang="tr-TR" dirty="0">
                <a:hlinkClick r:id="rId3"/>
              </a:rPr>
              <a:t>https://stackoverflow.com/questions/1672281/environment-variables-for-java-installation</a:t>
            </a:r>
            <a:r>
              <a:rPr lang="tr-TR" dirty="0"/>
              <a:t> </a:t>
            </a:r>
          </a:p>
          <a:p>
            <a:endParaRPr lang="tr-TR" dirty="0"/>
          </a:p>
          <a:p>
            <a:r>
              <a:rPr lang="tr-TR" dirty="0" err="1"/>
              <a:t>Appium</a:t>
            </a:r>
            <a:r>
              <a:rPr lang="tr-TR" dirty="0"/>
              <a:t> Server (Desktop link): </a:t>
            </a:r>
            <a:r>
              <a:rPr lang="tr-TR" dirty="0">
                <a:hlinkClick r:id="rId4"/>
              </a:rPr>
              <a:t>https://github.com/appium/appium-desktop/releases/tag/v1.13.0</a:t>
            </a:r>
            <a:r>
              <a:rPr lang="tr-TR" dirty="0"/>
              <a:t> </a:t>
            </a:r>
          </a:p>
          <a:p>
            <a:endParaRPr lang="tr-TR" dirty="0"/>
          </a:p>
          <a:p>
            <a:r>
              <a:rPr lang="tr-TR" dirty="0" err="1"/>
              <a:t>Android</a:t>
            </a:r>
            <a:r>
              <a:rPr lang="tr-TR" dirty="0"/>
              <a:t> </a:t>
            </a:r>
            <a:r>
              <a:rPr lang="tr-TR" dirty="0" err="1"/>
              <a:t>Studio</a:t>
            </a:r>
            <a:r>
              <a:rPr lang="tr-TR" dirty="0"/>
              <a:t> ve SDK kurulumu: </a:t>
            </a:r>
            <a:r>
              <a:rPr lang="tr-TR" dirty="0">
                <a:hlinkClick r:id="rId5"/>
              </a:rPr>
              <a:t>https://developer.android.com/studio/index.html</a:t>
            </a:r>
            <a:r>
              <a:rPr lang="tr-TR" dirty="0"/>
              <a:t> </a:t>
            </a:r>
          </a:p>
        </p:txBody>
      </p:sp>
    </p:spTree>
    <p:extLst>
      <p:ext uri="{BB962C8B-B14F-4D97-AF65-F5344CB8AC3E}">
        <p14:creationId xmlns:p14="http://schemas.microsoft.com/office/powerpoint/2010/main" val="415068460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AFBD111-73FD-4B81-9155-02F5C7727AC5}"/>
              </a:ext>
            </a:extLst>
          </p:cNvPr>
          <p:cNvSpPr>
            <a:spLocks noGrp="1"/>
          </p:cNvSpPr>
          <p:nvPr>
            <p:ph type="title"/>
          </p:nvPr>
        </p:nvSpPr>
        <p:spPr/>
        <p:txBody>
          <a:bodyPr/>
          <a:lstStyle/>
          <a:p>
            <a:r>
              <a:rPr lang="tr-TR" dirty="0"/>
              <a:t>Ortam Değişkenlerinin </a:t>
            </a:r>
            <a:r>
              <a:rPr lang="tr-TR" dirty="0" err="1"/>
              <a:t>Setlenmesi</a:t>
            </a:r>
            <a:endParaRPr lang="tr-TR" dirty="0"/>
          </a:p>
        </p:txBody>
      </p:sp>
      <p:sp>
        <p:nvSpPr>
          <p:cNvPr id="3" name="İçerik Yer Tutucusu 2">
            <a:extLst>
              <a:ext uri="{FF2B5EF4-FFF2-40B4-BE49-F238E27FC236}">
                <a16:creationId xmlns:a16="http://schemas.microsoft.com/office/drawing/2014/main" id="{7B534DDC-17FE-4C5C-9839-49CA29651F7D}"/>
              </a:ext>
            </a:extLst>
          </p:cNvPr>
          <p:cNvSpPr>
            <a:spLocks noGrp="1"/>
          </p:cNvSpPr>
          <p:nvPr>
            <p:ph idx="1"/>
          </p:nvPr>
        </p:nvSpPr>
        <p:spPr>
          <a:xfrm>
            <a:off x="913795" y="1732449"/>
            <a:ext cx="10353762" cy="4187088"/>
          </a:xfrm>
        </p:spPr>
        <p:txBody>
          <a:bodyPr>
            <a:normAutofit fontScale="85000" lnSpcReduction="10000"/>
          </a:bodyPr>
          <a:lstStyle/>
          <a:p>
            <a:r>
              <a:rPr lang="tr-TR" dirty="0"/>
              <a:t>JDK için JAVA_HOME isminde bir değişken ve konumunu (.bin) ekliyoruz.</a:t>
            </a:r>
          </a:p>
          <a:p>
            <a:r>
              <a:rPr lang="tr-TR" dirty="0" err="1"/>
              <a:t>Android</a:t>
            </a:r>
            <a:r>
              <a:rPr lang="tr-TR" dirty="0"/>
              <a:t> </a:t>
            </a:r>
            <a:r>
              <a:rPr lang="tr-TR" dirty="0" err="1"/>
              <a:t>Studio</a:t>
            </a:r>
            <a:r>
              <a:rPr lang="tr-TR" dirty="0"/>
              <a:t> için ANDROID_HOME isminde bir değişken ve konumunu ekliyoruz. (</a:t>
            </a:r>
            <a:r>
              <a:rPr lang="tr-TR" dirty="0" err="1"/>
              <a:t>sdk</a:t>
            </a:r>
            <a:r>
              <a:rPr lang="tr-TR" dirty="0"/>
              <a:t> konumu).</a:t>
            </a:r>
          </a:p>
          <a:p>
            <a:r>
              <a:rPr lang="tr-TR" dirty="0" err="1"/>
              <a:t>Sdk</a:t>
            </a:r>
            <a:r>
              <a:rPr lang="tr-TR" dirty="0"/>
              <a:t> </a:t>
            </a:r>
            <a:r>
              <a:rPr lang="tr-TR" dirty="0" err="1"/>
              <a:t>tools</a:t>
            </a:r>
            <a:r>
              <a:rPr lang="tr-TR" dirty="0"/>
              <a:t> ve platform-</a:t>
            </a:r>
            <a:r>
              <a:rPr lang="tr-TR" dirty="0" err="1"/>
              <a:t>tool’ları</a:t>
            </a:r>
            <a:r>
              <a:rPr lang="tr-TR" dirty="0"/>
              <a:t> da yol(</a:t>
            </a:r>
            <a:r>
              <a:rPr lang="tr-TR" dirty="0" err="1"/>
              <a:t>Path</a:t>
            </a:r>
            <a:r>
              <a:rPr lang="tr-TR" dirty="0"/>
              <a:t>) değişkenine ekliyoruz. (ANDROID_HOME üzerinden verebiliriz.) (%ANDROID_HOME% şeklinde)</a:t>
            </a:r>
          </a:p>
          <a:p>
            <a:endParaRPr lang="tr-TR" dirty="0"/>
          </a:p>
          <a:p>
            <a:pPr marL="36900" indent="0">
              <a:buNone/>
            </a:pPr>
            <a:r>
              <a:rPr lang="tr-TR" dirty="0"/>
              <a:t>     Örnek olarak son durum:</a:t>
            </a:r>
          </a:p>
          <a:p>
            <a:r>
              <a:rPr lang="tr-TR" dirty="0"/>
              <a:t>ANDROID_HOME: D:\Programlar\AndroidStudio </a:t>
            </a:r>
            <a:r>
              <a:rPr lang="tr-TR" dirty="0" err="1"/>
              <a:t>Sdk</a:t>
            </a:r>
            <a:r>
              <a:rPr lang="tr-TR" dirty="0"/>
              <a:t>\</a:t>
            </a:r>
          </a:p>
          <a:p>
            <a:r>
              <a:rPr lang="tr-TR" dirty="0"/>
              <a:t>JAVA_HOME: C:\Program </a:t>
            </a:r>
            <a:r>
              <a:rPr lang="tr-TR" dirty="0" err="1"/>
              <a:t>Files</a:t>
            </a:r>
            <a:r>
              <a:rPr lang="tr-TR" dirty="0"/>
              <a:t>\Java\jdk1.8.0_221\bin</a:t>
            </a:r>
          </a:p>
          <a:p>
            <a:r>
              <a:rPr lang="tr-TR" dirty="0" err="1"/>
              <a:t>Path</a:t>
            </a:r>
            <a:r>
              <a:rPr lang="tr-TR" dirty="0"/>
              <a:t>: C:\Program </a:t>
            </a:r>
            <a:r>
              <a:rPr lang="tr-TR" dirty="0" err="1"/>
              <a:t>Files</a:t>
            </a:r>
            <a:r>
              <a:rPr lang="tr-TR" dirty="0"/>
              <a:t>\Java\jdk1.8.0_221\bin; %ANDROID_HOME%\</a:t>
            </a:r>
            <a:r>
              <a:rPr lang="tr-TR" dirty="0" err="1"/>
              <a:t>tools</a:t>
            </a:r>
            <a:r>
              <a:rPr lang="tr-TR" dirty="0"/>
              <a:t>; %ANDROID_HOME%\platform-</a:t>
            </a:r>
            <a:r>
              <a:rPr lang="tr-TR" dirty="0" err="1"/>
              <a:t>tools</a:t>
            </a:r>
            <a:endParaRPr lang="tr-TR" dirty="0"/>
          </a:p>
          <a:p>
            <a:endParaRPr lang="tr-TR" dirty="0"/>
          </a:p>
          <a:p>
            <a:r>
              <a:rPr lang="tr-TR" dirty="0"/>
              <a:t>Not: Ekleme yaparken ; ile başladığınızdan emin olun diğer girdileri silmek istemezsiniz.</a:t>
            </a:r>
          </a:p>
          <a:p>
            <a:pPr marL="36900" indent="0">
              <a:buNone/>
            </a:pPr>
            <a:endParaRPr lang="tr-TR" dirty="0"/>
          </a:p>
        </p:txBody>
      </p:sp>
    </p:spTree>
    <p:extLst>
      <p:ext uri="{BB962C8B-B14F-4D97-AF65-F5344CB8AC3E}">
        <p14:creationId xmlns:p14="http://schemas.microsoft.com/office/powerpoint/2010/main" val="16146862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DBE2C02-D155-4C24-BA50-CBA28CEAAA61}"/>
              </a:ext>
            </a:extLst>
          </p:cNvPr>
          <p:cNvSpPr>
            <a:spLocks noGrp="1"/>
          </p:cNvSpPr>
          <p:nvPr>
            <p:ph type="title"/>
          </p:nvPr>
        </p:nvSpPr>
        <p:spPr/>
        <p:txBody>
          <a:bodyPr/>
          <a:lstStyle/>
          <a:p>
            <a:r>
              <a:rPr lang="tr-TR" dirty="0"/>
              <a:t>Mobil Cihazın Hazırlanması</a:t>
            </a:r>
          </a:p>
        </p:txBody>
      </p:sp>
      <p:sp>
        <p:nvSpPr>
          <p:cNvPr id="3" name="İçerik Yer Tutucusu 2">
            <a:extLst>
              <a:ext uri="{FF2B5EF4-FFF2-40B4-BE49-F238E27FC236}">
                <a16:creationId xmlns:a16="http://schemas.microsoft.com/office/drawing/2014/main" id="{17EE1E1C-2C60-4931-B0B7-5C2497A6BF2B}"/>
              </a:ext>
            </a:extLst>
          </p:cNvPr>
          <p:cNvSpPr>
            <a:spLocks noGrp="1"/>
          </p:cNvSpPr>
          <p:nvPr>
            <p:ph idx="1"/>
          </p:nvPr>
        </p:nvSpPr>
        <p:spPr/>
        <p:txBody>
          <a:bodyPr/>
          <a:lstStyle/>
          <a:p>
            <a:r>
              <a:rPr lang="tr-TR" dirty="0"/>
              <a:t>Mobil cihazda ayarlar/telefon hakkında/ yazılım sürümüne 7 kez dokunun (geliştirici moda geçiş için)</a:t>
            </a:r>
          </a:p>
          <a:p>
            <a:r>
              <a:rPr lang="tr-TR" dirty="0"/>
              <a:t>Ayarlar/</a:t>
            </a:r>
            <a:r>
              <a:rPr lang="tr-TR" dirty="0" err="1"/>
              <a:t>sistem&amp;cihaz</a:t>
            </a:r>
            <a:r>
              <a:rPr lang="tr-TR" dirty="0"/>
              <a:t>/ek ayarlar/geliştirici seçenekleri/USB hata </a:t>
            </a:r>
            <a:r>
              <a:rPr lang="tr-TR" dirty="0" err="1"/>
              <a:t>ayıklama’yı</a:t>
            </a:r>
            <a:r>
              <a:rPr lang="tr-TR" dirty="0"/>
              <a:t> açın.</a:t>
            </a:r>
          </a:p>
          <a:p>
            <a:r>
              <a:rPr lang="tr-TR" dirty="0"/>
              <a:t>Cihazı </a:t>
            </a:r>
            <a:r>
              <a:rPr lang="tr-TR" dirty="0" err="1"/>
              <a:t>usb</a:t>
            </a:r>
            <a:r>
              <a:rPr lang="tr-TR" dirty="0"/>
              <a:t> ile bilgisayara bağlayın.</a:t>
            </a:r>
          </a:p>
          <a:p>
            <a:endParaRPr lang="tr-TR" dirty="0"/>
          </a:p>
          <a:p>
            <a:endParaRPr lang="tr-TR" dirty="0"/>
          </a:p>
          <a:p>
            <a:pPr marL="36900" indent="0">
              <a:buNone/>
            </a:pPr>
            <a:r>
              <a:rPr lang="tr-TR" dirty="0"/>
              <a:t>Not: Belirtilen yollar kullanılan mobil cihaza göre farklılıklar gösterebilir. </a:t>
            </a:r>
            <a:r>
              <a:rPr lang="tr-TR" dirty="0">
                <a:hlinkClick r:id="rId2"/>
              </a:rPr>
              <a:t>https://www.phonearena.com/news/How-to-enable-USB-debugging-on-Android_id53909</a:t>
            </a:r>
            <a:r>
              <a:rPr lang="tr-TR" dirty="0"/>
              <a:t> </a:t>
            </a:r>
          </a:p>
        </p:txBody>
      </p:sp>
    </p:spTree>
    <p:extLst>
      <p:ext uri="{BB962C8B-B14F-4D97-AF65-F5344CB8AC3E}">
        <p14:creationId xmlns:p14="http://schemas.microsoft.com/office/powerpoint/2010/main" val="128555795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C9A1D8E-8EDA-475C-A968-E4055C7AACC9}"/>
              </a:ext>
            </a:extLst>
          </p:cNvPr>
          <p:cNvSpPr>
            <a:spLocks noGrp="1"/>
          </p:cNvSpPr>
          <p:nvPr>
            <p:ph idx="1"/>
          </p:nvPr>
        </p:nvSpPr>
        <p:spPr>
          <a:xfrm>
            <a:off x="913795" y="900752"/>
            <a:ext cx="10353762" cy="4890448"/>
          </a:xfrm>
        </p:spPr>
        <p:txBody>
          <a:bodyPr>
            <a:normAutofit fontScale="85000" lnSpcReduction="10000"/>
          </a:bodyPr>
          <a:lstStyle/>
          <a:p>
            <a:r>
              <a:rPr lang="tr-TR" dirty="0"/>
              <a:t>Bu aşamada komut istemcisinde ‘</a:t>
            </a:r>
            <a:r>
              <a:rPr lang="tr-TR" dirty="0" err="1"/>
              <a:t>adb</a:t>
            </a:r>
            <a:r>
              <a:rPr lang="tr-TR" dirty="0"/>
              <a:t>’ komutu çalışıyor olmalı.</a:t>
            </a:r>
          </a:p>
          <a:p>
            <a:r>
              <a:rPr lang="tr-TR" dirty="0"/>
              <a:t>‘</a:t>
            </a:r>
            <a:r>
              <a:rPr lang="tr-TR" dirty="0" err="1"/>
              <a:t>adb</a:t>
            </a:r>
            <a:r>
              <a:rPr lang="tr-TR" dirty="0"/>
              <a:t> </a:t>
            </a:r>
            <a:r>
              <a:rPr lang="tr-TR" dirty="0" err="1"/>
              <a:t>devices</a:t>
            </a:r>
            <a:r>
              <a:rPr lang="tr-TR" dirty="0"/>
              <a:t>’ komutu ile bilgisayara bağlı olan cihazların listesini ve </a:t>
            </a:r>
            <a:r>
              <a:rPr lang="tr-TR" dirty="0" err="1"/>
              <a:t>idlerini</a:t>
            </a:r>
            <a:r>
              <a:rPr lang="tr-TR" dirty="0"/>
              <a:t> görebilirsiniz.</a:t>
            </a:r>
          </a:p>
          <a:p>
            <a:r>
              <a:rPr lang="tr-TR" dirty="0"/>
              <a:t>Appium.exe </a:t>
            </a:r>
            <a:r>
              <a:rPr lang="tr-TR" dirty="0" err="1"/>
              <a:t>yi</a:t>
            </a:r>
            <a:r>
              <a:rPr lang="tr-TR" dirty="0"/>
              <a:t> çalıştırın. (Herhangi bir değeri değiştirmeden giriş yapın)</a:t>
            </a:r>
          </a:p>
          <a:p>
            <a:r>
              <a:rPr lang="tr-TR" dirty="0" err="1"/>
              <a:t>Ctrl+n</a:t>
            </a:r>
            <a:r>
              <a:rPr lang="tr-TR" dirty="0"/>
              <a:t> ile yeni bir </a:t>
            </a:r>
            <a:r>
              <a:rPr lang="tr-TR" dirty="0" err="1"/>
              <a:t>session</a:t>
            </a:r>
            <a:r>
              <a:rPr lang="tr-TR" dirty="0"/>
              <a:t> oluşturun.</a:t>
            </a:r>
          </a:p>
          <a:p>
            <a:r>
              <a:rPr lang="tr-TR" dirty="0"/>
              <a:t>Otomatik sunucu sekmesinde ‘</a:t>
            </a:r>
            <a:r>
              <a:rPr lang="tr-TR" dirty="0" err="1"/>
              <a:t>desired</a:t>
            </a:r>
            <a:r>
              <a:rPr lang="tr-TR" dirty="0"/>
              <a:t> </a:t>
            </a:r>
            <a:r>
              <a:rPr lang="tr-TR" dirty="0" err="1"/>
              <a:t>capabilities</a:t>
            </a:r>
            <a:r>
              <a:rPr lang="tr-TR" dirty="0"/>
              <a:t>’ kısmını doldurmalıyız. (Bağlanacak cihaz ve test edilecek uygulama hakkındaki bilgiler için)</a:t>
            </a:r>
          </a:p>
          <a:p>
            <a:pPr marL="36900" indent="0">
              <a:buNone/>
            </a:pPr>
            <a:r>
              <a:rPr lang="tr-TR" dirty="0"/>
              <a:t>Not: </a:t>
            </a:r>
            <a:r>
              <a:rPr lang="tr-TR" dirty="0" err="1"/>
              <a:t>Emülatör</a:t>
            </a:r>
            <a:r>
              <a:rPr lang="tr-TR" dirty="0"/>
              <a:t> kullanacaksanız </a:t>
            </a:r>
            <a:r>
              <a:rPr lang="tr-TR" dirty="0" err="1"/>
              <a:t>custom</a:t>
            </a:r>
            <a:r>
              <a:rPr lang="tr-TR" dirty="0"/>
              <a:t> server kısmından host:127.0.0.1 port:4723 değerlerini kullanabilirsiniz.</a:t>
            </a:r>
          </a:p>
          <a:p>
            <a:r>
              <a:rPr lang="tr-TR" dirty="0"/>
              <a:t>Temel gereklilikler olan </a:t>
            </a:r>
            <a:r>
              <a:rPr lang="tr-TR" dirty="0" err="1"/>
              <a:t>deviceName</a:t>
            </a:r>
            <a:r>
              <a:rPr lang="tr-TR" dirty="0"/>
              <a:t>, </a:t>
            </a:r>
            <a:r>
              <a:rPr lang="tr-TR" dirty="0" err="1"/>
              <a:t>uid</a:t>
            </a:r>
            <a:r>
              <a:rPr lang="tr-TR" dirty="0"/>
              <a:t>, </a:t>
            </a:r>
            <a:r>
              <a:rPr lang="tr-TR" dirty="0" err="1"/>
              <a:t>platformName</a:t>
            </a:r>
            <a:r>
              <a:rPr lang="tr-TR" dirty="0"/>
              <a:t>, </a:t>
            </a:r>
            <a:r>
              <a:rPr lang="tr-TR" dirty="0" err="1"/>
              <a:t>platformVersion</a:t>
            </a:r>
            <a:r>
              <a:rPr lang="tr-TR" dirty="0"/>
              <a:t>, </a:t>
            </a:r>
            <a:r>
              <a:rPr lang="tr-TR" dirty="0" err="1"/>
              <a:t>appPackage</a:t>
            </a:r>
            <a:r>
              <a:rPr lang="tr-TR" dirty="0"/>
              <a:t>, </a:t>
            </a:r>
            <a:r>
              <a:rPr lang="tr-TR" dirty="0" err="1"/>
              <a:t>appActivity</a:t>
            </a:r>
            <a:r>
              <a:rPr lang="tr-TR" dirty="0"/>
              <a:t> bilgilerini yazalım. (</a:t>
            </a:r>
            <a:r>
              <a:rPr lang="tr-TR" dirty="0" err="1"/>
              <a:t>deviceName</a:t>
            </a:r>
            <a:r>
              <a:rPr lang="tr-TR" dirty="0"/>
              <a:t>, </a:t>
            </a:r>
            <a:r>
              <a:rPr lang="tr-TR" dirty="0" err="1"/>
              <a:t>platformName</a:t>
            </a:r>
            <a:r>
              <a:rPr lang="tr-TR" dirty="0"/>
              <a:t> ve </a:t>
            </a:r>
            <a:r>
              <a:rPr lang="tr-TR" dirty="0" err="1"/>
              <a:t>platformVersion</a:t>
            </a:r>
            <a:r>
              <a:rPr lang="tr-TR" dirty="0"/>
              <a:t> bilgilerine telefon hakkında bölümünden ulaşabilirsiniz.)</a:t>
            </a:r>
          </a:p>
          <a:p>
            <a:r>
              <a:rPr lang="tr-TR" dirty="0" err="1"/>
              <a:t>udid</a:t>
            </a:r>
            <a:r>
              <a:rPr lang="tr-TR" dirty="0"/>
              <a:t> için ‘</a:t>
            </a:r>
            <a:r>
              <a:rPr lang="tr-TR" dirty="0" err="1"/>
              <a:t>adb</a:t>
            </a:r>
            <a:r>
              <a:rPr lang="tr-TR" dirty="0"/>
              <a:t> </a:t>
            </a:r>
            <a:r>
              <a:rPr lang="tr-TR" dirty="0" err="1"/>
              <a:t>devices</a:t>
            </a:r>
            <a:r>
              <a:rPr lang="tr-TR" dirty="0"/>
              <a:t>’ komutunu kullanabilirsiniz.</a:t>
            </a:r>
          </a:p>
          <a:p>
            <a:r>
              <a:rPr lang="tr-TR" dirty="0" err="1"/>
              <a:t>appPackage</a:t>
            </a:r>
            <a:r>
              <a:rPr lang="tr-TR" dirty="0"/>
              <a:t> ve </a:t>
            </a:r>
            <a:r>
              <a:rPr lang="tr-TR" dirty="0" err="1"/>
              <a:t>appActivity</a:t>
            </a:r>
            <a:r>
              <a:rPr lang="tr-TR" dirty="0"/>
              <a:t> için mobil cihazdan uygulamaya giriş yaptıktan hemen sonra ‘</a:t>
            </a:r>
            <a:r>
              <a:rPr lang="tr-TR" dirty="0" err="1"/>
              <a:t>dumpsys</a:t>
            </a:r>
            <a:r>
              <a:rPr lang="tr-TR" dirty="0"/>
              <a:t> </a:t>
            </a:r>
            <a:r>
              <a:rPr lang="tr-TR" dirty="0" err="1"/>
              <a:t>window</a:t>
            </a:r>
            <a:r>
              <a:rPr lang="tr-TR" dirty="0"/>
              <a:t> Windows | </a:t>
            </a:r>
            <a:r>
              <a:rPr lang="tr-TR" dirty="0" err="1"/>
              <a:t>grep</a:t>
            </a:r>
            <a:r>
              <a:rPr lang="tr-TR" dirty="0"/>
              <a:t> –E ‘</a:t>
            </a:r>
            <a:r>
              <a:rPr lang="tr-TR" dirty="0" err="1"/>
              <a:t>mCurrentFocus</a:t>
            </a:r>
            <a:r>
              <a:rPr lang="tr-TR" dirty="0"/>
              <a:t>’’ komutunu kullanabilirsiniz. (Mobil cihazın anlık aktivitesini sorgulamak için)</a:t>
            </a:r>
          </a:p>
          <a:p>
            <a:r>
              <a:rPr lang="tr-TR" dirty="0"/>
              <a:t>Alternatif olarak bir </a:t>
            </a:r>
            <a:r>
              <a:rPr lang="tr-TR" dirty="0" err="1"/>
              <a:t>apk</a:t>
            </a:r>
            <a:r>
              <a:rPr lang="tr-TR" dirty="0"/>
              <a:t> </a:t>
            </a:r>
            <a:r>
              <a:rPr lang="tr-TR" dirty="0" err="1"/>
              <a:t>info</a:t>
            </a:r>
            <a:r>
              <a:rPr lang="tr-TR" dirty="0"/>
              <a:t> uygulaması ile aynı bilgilere erişilebilir.</a:t>
            </a:r>
          </a:p>
        </p:txBody>
      </p:sp>
    </p:spTree>
    <p:extLst>
      <p:ext uri="{BB962C8B-B14F-4D97-AF65-F5344CB8AC3E}">
        <p14:creationId xmlns:p14="http://schemas.microsoft.com/office/powerpoint/2010/main" val="190062297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92CA768-695F-4D90-8302-61DCF42EDB51}"/>
              </a:ext>
            </a:extLst>
          </p:cNvPr>
          <p:cNvSpPr>
            <a:spLocks noGrp="1"/>
          </p:cNvSpPr>
          <p:nvPr>
            <p:ph type="title"/>
          </p:nvPr>
        </p:nvSpPr>
        <p:spPr>
          <a:xfrm>
            <a:off x="913794" y="240467"/>
            <a:ext cx="10353762" cy="970450"/>
          </a:xfrm>
        </p:spPr>
        <p:txBody>
          <a:bodyPr/>
          <a:lstStyle/>
          <a:p>
            <a:r>
              <a:rPr lang="tr-TR" dirty="0" err="1"/>
              <a:t>udid</a:t>
            </a:r>
            <a:r>
              <a:rPr lang="tr-TR" dirty="0"/>
              <a:t>, </a:t>
            </a:r>
            <a:r>
              <a:rPr lang="tr-TR" dirty="0" err="1"/>
              <a:t>appPackage</a:t>
            </a:r>
            <a:r>
              <a:rPr lang="tr-TR" dirty="0"/>
              <a:t> ve </a:t>
            </a:r>
            <a:r>
              <a:rPr lang="tr-TR" dirty="0" err="1"/>
              <a:t>appActivity</a:t>
            </a:r>
            <a:endParaRPr lang="tr-TR" dirty="0"/>
          </a:p>
        </p:txBody>
      </p:sp>
      <p:pic>
        <p:nvPicPr>
          <p:cNvPr id="7" name="Resim 6">
            <a:extLst>
              <a:ext uri="{FF2B5EF4-FFF2-40B4-BE49-F238E27FC236}">
                <a16:creationId xmlns:a16="http://schemas.microsoft.com/office/drawing/2014/main" id="{9110036A-A3A4-443B-9EAF-15E6D4C6B2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7242" y="1210917"/>
            <a:ext cx="9106865" cy="5122612"/>
          </a:xfrm>
          <a:prstGeom prst="rect">
            <a:avLst/>
          </a:prstGeom>
        </p:spPr>
      </p:pic>
    </p:spTree>
    <p:extLst>
      <p:ext uri="{BB962C8B-B14F-4D97-AF65-F5344CB8AC3E}">
        <p14:creationId xmlns:p14="http://schemas.microsoft.com/office/powerpoint/2010/main" val="388287229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8A32E6C-65AB-4D12-9B70-5C6453ABCE00}"/>
              </a:ext>
            </a:extLst>
          </p:cNvPr>
          <p:cNvSpPr>
            <a:spLocks noGrp="1"/>
          </p:cNvSpPr>
          <p:nvPr>
            <p:ph idx="1"/>
          </p:nvPr>
        </p:nvSpPr>
        <p:spPr>
          <a:xfrm>
            <a:off x="913795" y="962527"/>
            <a:ext cx="10353762" cy="4828674"/>
          </a:xfrm>
        </p:spPr>
        <p:txBody>
          <a:bodyPr>
            <a:normAutofit lnSpcReduction="10000"/>
          </a:bodyPr>
          <a:lstStyle/>
          <a:p>
            <a:r>
              <a:rPr lang="tr-TR" dirty="0"/>
              <a:t>Gerekli bilgileri girdikten sonra ‘start </a:t>
            </a:r>
            <a:r>
              <a:rPr lang="tr-TR" dirty="0" err="1"/>
              <a:t>session</a:t>
            </a:r>
            <a:r>
              <a:rPr lang="tr-TR" dirty="0"/>
              <a:t>’ butonuna tıklayarak devam edebiliriz.</a:t>
            </a:r>
          </a:p>
          <a:p>
            <a:r>
              <a:rPr lang="tr-TR" dirty="0"/>
              <a:t>Mobil cihazın kilit ekranında olmadığından emin olun.</a:t>
            </a:r>
          </a:p>
          <a:p>
            <a:r>
              <a:rPr lang="tr-TR" dirty="0"/>
              <a:t>Uygulama kaynak kodu bilgileri toplandıktan sonra karşımıza gelen ekranda uygulamanın sahip olduğu elementleri görebiliriz.</a:t>
            </a:r>
          </a:p>
          <a:p>
            <a:r>
              <a:rPr lang="tr-TR" dirty="0"/>
              <a:t>Bu aşamadan sonra elementlerin </a:t>
            </a:r>
            <a:r>
              <a:rPr lang="tr-TR" dirty="0" err="1"/>
              <a:t>id‘leri</a:t>
            </a:r>
            <a:r>
              <a:rPr lang="tr-TR" dirty="0"/>
              <a:t> üzerinden test adımlarını kodlayabilir veya </a:t>
            </a:r>
            <a:r>
              <a:rPr lang="tr-TR" dirty="0" err="1"/>
              <a:t>recording</a:t>
            </a:r>
            <a:r>
              <a:rPr lang="tr-TR" dirty="0"/>
              <a:t> sistemini kullanabilirsiniz.</a:t>
            </a:r>
          </a:p>
          <a:p>
            <a:endParaRPr lang="tr-TR" dirty="0"/>
          </a:p>
          <a:p>
            <a:pPr marL="36900" indent="0">
              <a:buNone/>
            </a:pPr>
            <a:r>
              <a:rPr lang="tr-TR" dirty="0"/>
              <a:t>Not: </a:t>
            </a:r>
            <a:r>
              <a:rPr lang="tr-TR" dirty="0" err="1"/>
              <a:t>Appium</a:t>
            </a:r>
            <a:r>
              <a:rPr lang="tr-TR" dirty="0"/>
              <a:t> Server uygulaması ‘Kablo Bulut’ uygulamasındaki elementler hakkında ‘’</a:t>
            </a:r>
            <a:r>
              <a:rPr lang="tr-TR" altLang="tr-TR" dirty="0" err="1">
                <a:ln>
                  <a:noFill/>
                </a:ln>
                <a:solidFill>
                  <a:schemeClr val="tx1"/>
                </a:solidFill>
                <a:effectLst/>
                <a:latin typeface="inherit"/>
              </a:rPr>
              <a:t>XPath</a:t>
            </a:r>
            <a:r>
              <a:rPr lang="tr-TR" altLang="tr-TR" dirty="0">
                <a:ln>
                  <a:noFill/>
                </a:ln>
                <a:solidFill>
                  <a:schemeClr val="tx1"/>
                </a:solidFill>
                <a:effectLst/>
                <a:latin typeface="inherit"/>
              </a:rPr>
              <a:t> </a:t>
            </a:r>
            <a:r>
              <a:rPr lang="tr-TR" altLang="tr-TR" dirty="0" err="1">
                <a:ln>
                  <a:noFill/>
                </a:ln>
                <a:solidFill>
                  <a:schemeClr val="tx1"/>
                </a:solidFill>
                <a:effectLst/>
                <a:latin typeface="inherit"/>
              </a:rPr>
              <a:t>konumlandırıcılarını</a:t>
            </a:r>
            <a:r>
              <a:rPr lang="tr-TR" altLang="tr-TR" dirty="0">
                <a:ln>
                  <a:noFill/>
                </a:ln>
                <a:solidFill>
                  <a:schemeClr val="tx1"/>
                </a:solidFill>
                <a:effectLst/>
                <a:latin typeface="inherit"/>
              </a:rPr>
              <a:t> kullanmak önerilmez ve kırılgan testlere neden olabilir. Geliştirme ekibinizden bunun yerine </a:t>
            </a:r>
            <a:r>
              <a:rPr lang="tr-TR" altLang="tr-TR" dirty="0" err="1">
                <a:ln>
                  <a:noFill/>
                </a:ln>
                <a:solidFill>
                  <a:schemeClr val="tx1"/>
                </a:solidFill>
                <a:effectLst/>
                <a:latin typeface="inherit"/>
              </a:rPr>
              <a:t>unique</a:t>
            </a:r>
            <a:r>
              <a:rPr lang="tr-TR" altLang="tr-TR" dirty="0">
                <a:ln>
                  <a:noFill/>
                </a:ln>
                <a:solidFill>
                  <a:schemeClr val="tx1"/>
                </a:solidFill>
                <a:effectLst/>
                <a:latin typeface="inherit"/>
              </a:rPr>
              <a:t>(benzersiz) erişilebilirlik </a:t>
            </a:r>
            <a:r>
              <a:rPr lang="tr-TR" altLang="tr-TR" dirty="0" err="1">
                <a:ln>
                  <a:noFill/>
                </a:ln>
                <a:solidFill>
                  <a:schemeClr val="tx1"/>
                </a:solidFill>
                <a:effectLst/>
                <a:latin typeface="inherit"/>
              </a:rPr>
              <a:t>konumlandırıcıları</a:t>
            </a:r>
            <a:r>
              <a:rPr lang="tr-TR" altLang="tr-TR" dirty="0">
                <a:ln>
                  <a:noFill/>
                </a:ln>
                <a:solidFill>
                  <a:schemeClr val="tx1"/>
                </a:solidFill>
                <a:effectLst/>
                <a:latin typeface="inherit"/>
              </a:rPr>
              <a:t> sağlamasını isteyin!</a:t>
            </a:r>
            <a:r>
              <a:rPr lang="tr-TR" sz="800" dirty="0"/>
              <a:t> </a:t>
            </a:r>
            <a:r>
              <a:rPr lang="tr-TR" dirty="0"/>
              <a:t>‘’ şeklinde bir uyarıda bulunmaktadır.</a:t>
            </a:r>
          </a:p>
          <a:p>
            <a:pPr marL="36900" indent="0">
              <a:buNone/>
            </a:pPr>
            <a:r>
              <a:rPr lang="tr-TR" altLang="tr-TR" dirty="0">
                <a:ln>
                  <a:noFill/>
                </a:ln>
                <a:solidFill>
                  <a:schemeClr val="tx1"/>
                </a:solidFill>
                <a:effectLst/>
                <a:latin typeface="inherit"/>
              </a:rPr>
              <a:t>Not: Sonuç olarak tüm bu adımlar yerine, </a:t>
            </a:r>
            <a:r>
              <a:rPr lang="tr-TR" altLang="tr-TR" dirty="0" err="1">
                <a:ln>
                  <a:noFill/>
                </a:ln>
                <a:solidFill>
                  <a:schemeClr val="tx1"/>
                </a:solidFill>
                <a:effectLst/>
                <a:latin typeface="inherit"/>
              </a:rPr>
              <a:t>Experitest’in</a:t>
            </a:r>
            <a:r>
              <a:rPr lang="tr-TR" altLang="tr-TR" dirty="0">
                <a:ln>
                  <a:noFill/>
                </a:ln>
                <a:solidFill>
                  <a:schemeClr val="tx1"/>
                </a:solidFill>
                <a:effectLst/>
                <a:latin typeface="inherit"/>
              </a:rPr>
              <a:t> sağladığı ücretsiz </a:t>
            </a:r>
            <a:r>
              <a:rPr lang="tr-TR" altLang="tr-TR" dirty="0" err="1">
                <a:ln>
                  <a:noFill/>
                </a:ln>
                <a:solidFill>
                  <a:schemeClr val="tx1"/>
                </a:solidFill>
                <a:effectLst/>
                <a:latin typeface="inherit"/>
              </a:rPr>
              <a:t>Appium</a:t>
            </a:r>
            <a:r>
              <a:rPr lang="tr-TR" altLang="tr-TR" dirty="0">
                <a:ln>
                  <a:noFill/>
                </a:ln>
                <a:solidFill>
                  <a:schemeClr val="tx1"/>
                </a:solidFill>
                <a:effectLst/>
                <a:latin typeface="inherit"/>
              </a:rPr>
              <a:t> </a:t>
            </a:r>
            <a:r>
              <a:rPr lang="tr-TR" altLang="tr-TR" dirty="0" err="1">
                <a:ln>
                  <a:noFill/>
                </a:ln>
                <a:solidFill>
                  <a:schemeClr val="tx1"/>
                </a:solidFill>
                <a:effectLst/>
                <a:latin typeface="inherit"/>
              </a:rPr>
              <a:t>Studio</a:t>
            </a:r>
            <a:r>
              <a:rPr lang="tr-TR" altLang="tr-TR" dirty="0">
                <a:ln>
                  <a:noFill/>
                </a:ln>
                <a:solidFill>
                  <a:schemeClr val="tx1"/>
                </a:solidFill>
                <a:effectLst/>
                <a:latin typeface="inherit"/>
              </a:rPr>
              <a:t> ile daha düzenli</a:t>
            </a:r>
            <a:r>
              <a:rPr lang="tr-TR" altLang="tr-TR">
                <a:ln>
                  <a:noFill/>
                </a:ln>
                <a:solidFill>
                  <a:schemeClr val="tx1"/>
                </a:solidFill>
                <a:effectLst/>
                <a:latin typeface="inherit"/>
              </a:rPr>
              <a:t>, ayrıntılı, </a:t>
            </a:r>
            <a:r>
              <a:rPr lang="tr-TR" altLang="tr-TR" dirty="0">
                <a:ln>
                  <a:noFill/>
                </a:ln>
                <a:solidFill>
                  <a:schemeClr val="tx1"/>
                </a:solidFill>
                <a:effectLst/>
                <a:latin typeface="inherit"/>
              </a:rPr>
              <a:t>kullanışlı ve kolay anlaşılır bir </a:t>
            </a:r>
            <a:r>
              <a:rPr lang="tr-TR" altLang="tr-TR" dirty="0" err="1">
                <a:ln>
                  <a:noFill/>
                </a:ln>
                <a:solidFill>
                  <a:schemeClr val="tx1"/>
                </a:solidFill>
                <a:effectLst/>
                <a:latin typeface="inherit"/>
              </a:rPr>
              <a:t>arayüze</a:t>
            </a:r>
            <a:r>
              <a:rPr lang="tr-TR" altLang="tr-TR" dirty="0">
                <a:ln>
                  <a:noFill/>
                </a:ln>
                <a:solidFill>
                  <a:schemeClr val="tx1"/>
                </a:solidFill>
                <a:effectLst/>
                <a:latin typeface="inherit"/>
              </a:rPr>
              <a:t> ulaşmak mümkün.</a:t>
            </a:r>
          </a:p>
          <a:p>
            <a:pPr marL="36900" indent="0">
              <a:buNone/>
            </a:pPr>
            <a:endParaRPr lang="tr-TR" altLang="tr-TR" sz="1400" dirty="0">
              <a:ln>
                <a:noFill/>
              </a:ln>
              <a:solidFill>
                <a:schemeClr val="tx1"/>
              </a:solidFill>
              <a:effectLst/>
              <a:latin typeface="Arial" panose="020B0604020202020204" pitchFamily="34" charset="0"/>
            </a:endParaRPr>
          </a:p>
          <a:p>
            <a:pPr marL="36900" indent="0">
              <a:buNone/>
            </a:pPr>
            <a:endParaRPr lang="tr-TR" dirty="0"/>
          </a:p>
        </p:txBody>
      </p:sp>
    </p:spTree>
    <p:extLst>
      <p:ext uri="{BB962C8B-B14F-4D97-AF65-F5344CB8AC3E}">
        <p14:creationId xmlns:p14="http://schemas.microsoft.com/office/powerpoint/2010/main" val="20325084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6C5F3E5-5998-4718-A644-92B26DE5D3C8}"/>
              </a:ext>
            </a:extLst>
          </p:cNvPr>
          <p:cNvSpPr>
            <a:spLocks noGrp="1"/>
          </p:cNvSpPr>
          <p:nvPr>
            <p:ph type="title"/>
          </p:nvPr>
        </p:nvSpPr>
        <p:spPr/>
        <p:txBody>
          <a:bodyPr/>
          <a:lstStyle/>
          <a:p>
            <a:r>
              <a:rPr lang="tr-TR" dirty="0"/>
              <a:t>Kaynakça</a:t>
            </a:r>
          </a:p>
        </p:txBody>
      </p:sp>
      <p:sp>
        <p:nvSpPr>
          <p:cNvPr id="3" name="İçerik Yer Tutucusu 2">
            <a:extLst>
              <a:ext uri="{FF2B5EF4-FFF2-40B4-BE49-F238E27FC236}">
                <a16:creationId xmlns:a16="http://schemas.microsoft.com/office/drawing/2014/main" id="{488FE0DC-B286-410E-AD94-E071F644100C}"/>
              </a:ext>
            </a:extLst>
          </p:cNvPr>
          <p:cNvSpPr>
            <a:spLocks noGrp="1"/>
          </p:cNvSpPr>
          <p:nvPr>
            <p:ph idx="1"/>
          </p:nvPr>
        </p:nvSpPr>
        <p:spPr/>
        <p:txBody>
          <a:bodyPr>
            <a:normAutofit fontScale="85000" lnSpcReduction="20000"/>
          </a:bodyPr>
          <a:lstStyle/>
          <a:p>
            <a:r>
              <a:rPr lang="tr-TR" dirty="0">
                <a:hlinkClick r:id="rId2"/>
              </a:rPr>
              <a:t>https://www.buzinga.com.au/buzz/how-to-test-your-app/</a:t>
            </a:r>
            <a:endParaRPr lang="tr-TR" dirty="0"/>
          </a:p>
          <a:p>
            <a:r>
              <a:rPr lang="tr-TR" dirty="0">
                <a:hlinkClick r:id="rId3"/>
              </a:rPr>
              <a:t>https://smartbear.com/learn/automated-testing/software-testing-methodologies/</a:t>
            </a:r>
            <a:endParaRPr lang="tr-TR" dirty="0"/>
          </a:p>
          <a:p>
            <a:r>
              <a:rPr lang="tr-TR" dirty="0">
                <a:hlinkClick r:id="rId4"/>
              </a:rPr>
              <a:t>https://www.inflectra.com/ideas/topic/testing-methodologies.aspx</a:t>
            </a:r>
            <a:endParaRPr lang="tr-TR" dirty="0"/>
          </a:p>
          <a:p>
            <a:r>
              <a:rPr lang="tr-TR" dirty="0">
                <a:hlinkClick r:id="rId5"/>
              </a:rPr>
              <a:t>https://www.softwaretestinghelp.com/application-testing-into-the-basics-of-software-testing/</a:t>
            </a:r>
            <a:endParaRPr lang="tr-TR" dirty="0"/>
          </a:p>
          <a:p>
            <a:r>
              <a:rPr lang="tr-TR" dirty="0">
                <a:hlinkClick r:id="rId6"/>
              </a:rPr>
              <a:t>http://softwaretestingfundamentals.com/software-testing-methods/</a:t>
            </a:r>
            <a:endParaRPr lang="tr-TR" dirty="0"/>
          </a:p>
          <a:p>
            <a:r>
              <a:rPr lang="tr-TR" dirty="0">
                <a:hlinkClick r:id="rId7"/>
              </a:rPr>
              <a:t>http://www.yazilimtest.net/cgi-sys/suspendedpage.cgi</a:t>
            </a:r>
            <a:endParaRPr lang="tr-TR" dirty="0"/>
          </a:p>
          <a:p>
            <a:r>
              <a:rPr lang="tr-TR" dirty="0">
                <a:hlinkClick r:id="rId8"/>
              </a:rPr>
              <a:t>https://www.testmyapp.co/mobil-uygulama-testleri-icin-ipuclari/</a:t>
            </a:r>
            <a:endParaRPr lang="tr-TR" dirty="0"/>
          </a:p>
          <a:p>
            <a:r>
              <a:rPr lang="tr-TR" dirty="0">
                <a:hlinkClick r:id="rId9"/>
              </a:rPr>
              <a:t>https://www.utest.com/welcome?from=signup</a:t>
            </a:r>
            <a:endParaRPr lang="tr-TR" dirty="0"/>
          </a:p>
          <a:p>
            <a:r>
              <a:rPr lang="tr-TR" dirty="0">
                <a:hlinkClick r:id="rId10"/>
              </a:rPr>
              <a:t>https://en.wikipedia.org/wiki/Regression_testing</a:t>
            </a:r>
            <a:endParaRPr lang="tr-TR" dirty="0"/>
          </a:p>
          <a:p>
            <a:r>
              <a:rPr lang="tr-TR" dirty="0">
                <a:hlinkClick r:id="rId11"/>
              </a:rPr>
              <a:t>https://www.keytorc.com/yazilim-performans-testleri/</a:t>
            </a:r>
            <a:endParaRPr lang="tr-TR" dirty="0"/>
          </a:p>
          <a:p>
            <a:r>
              <a:rPr lang="tr-TR" dirty="0">
                <a:hlinkClick r:id="rId12"/>
              </a:rPr>
              <a:t>https://www.tutorialspoint.com/software_testing_dictionary/</a:t>
            </a:r>
            <a:r>
              <a:rPr lang="tr-TR" dirty="0"/>
              <a:t> </a:t>
            </a:r>
          </a:p>
          <a:p>
            <a:r>
              <a:rPr lang="tr-TR" dirty="0">
                <a:hlinkClick r:id="rId13"/>
              </a:rPr>
              <a:t>https://www.gokhan-gokalp.com/entegrasyon-integration-testi-nedir-ve-tipleri-nelerdir/</a:t>
            </a:r>
            <a:endParaRPr lang="tr-TR" dirty="0"/>
          </a:p>
        </p:txBody>
      </p:sp>
    </p:spTree>
    <p:extLst>
      <p:ext uri="{BB962C8B-B14F-4D97-AF65-F5344CB8AC3E}">
        <p14:creationId xmlns:p14="http://schemas.microsoft.com/office/powerpoint/2010/main" val="202491264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22BB07C-09F2-4B5A-B29C-DC4E67359433}"/>
              </a:ext>
            </a:extLst>
          </p:cNvPr>
          <p:cNvSpPr>
            <a:spLocks noGrp="1"/>
          </p:cNvSpPr>
          <p:nvPr>
            <p:ph idx="1"/>
          </p:nvPr>
        </p:nvSpPr>
        <p:spPr>
          <a:xfrm>
            <a:off x="913795" y="736979"/>
            <a:ext cx="10353762" cy="5054221"/>
          </a:xfrm>
        </p:spPr>
        <p:txBody>
          <a:bodyPr>
            <a:normAutofit fontScale="85000" lnSpcReduction="10000"/>
          </a:bodyPr>
          <a:lstStyle/>
          <a:p>
            <a:r>
              <a:rPr lang="tr-TR" dirty="0">
                <a:hlinkClick r:id="rId2"/>
              </a:rPr>
              <a:t>https://www.swtestacademy.com/appium-mobil-otomasyon/</a:t>
            </a:r>
            <a:endParaRPr lang="tr-TR" dirty="0"/>
          </a:p>
          <a:p>
            <a:r>
              <a:rPr lang="tr-TR" dirty="0">
                <a:hlinkClick r:id="rId3"/>
              </a:rPr>
              <a:t>https://www.guru99.com/mobile-testing.html</a:t>
            </a:r>
            <a:endParaRPr lang="tr-TR" dirty="0"/>
          </a:p>
          <a:p>
            <a:r>
              <a:rPr lang="tr-TR" dirty="0">
                <a:hlinkClick r:id="rId4"/>
              </a:rPr>
              <a:t>https://www.tutorialspoint.com/mobile_testing/index.htm</a:t>
            </a:r>
            <a:endParaRPr lang="tr-TR" dirty="0"/>
          </a:p>
          <a:p>
            <a:r>
              <a:rPr lang="tr-TR" dirty="0">
                <a:hlinkClick r:id="rId5"/>
              </a:rPr>
              <a:t>https://en.wikipedia.org/wiki/Mobile_application_testing</a:t>
            </a:r>
            <a:endParaRPr lang="tr-TR" dirty="0"/>
          </a:p>
          <a:p>
            <a:r>
              <a:rPr lang="tr-TR" dirty="0">
                <a:hlinkClick r:id="rId6"/>
              </a:rPr>
              <a:t>https://kobiton.com</a:t>
            </a:r>
            <a:endParaRPr lang="tr-TR" dirty="0"/>
          </a:p>
          <a:p>
            <a:r>
              <a:rPr lang="tr-TR" dirty="0">
                <a:hlinkClick r:id="rId7"/>
              </a:rPr>
              <a:t>https://smartbear.com/product/testcomplete/mobile-testing/</a:t>
            </a:r>
            <a:endParaRPr lang="tr-TR" dirty="0"/>
          </a:p>
          <a:p>
            <a:r>
              <a:rPr lang="tr-TR" dirty="0">
                <a:hlinkClick r:id="rId8"/>
              </a:rPr>
              <a:t>http://softwaretestingfundamentals.com/system-testing/</a:t>
            </a:r>
            <a:endParaRPr lang="tr-TR" dirty="0"/>
          </a:p>
          <a:p>
            <a:r>
              <a:rPr lang="tr-TR" dirty="0">
                <a:hlinkClick r:id="rId9"/>
              </a:rPr>
              <a:t>http://tryqa.com/difference-between-regression-testing-and-retesting/</a:t>
            </a:r>
            <a:endParaRPr lang="tr-TR" dirty="0"/>
          </a:p>
          <a:p>
            <a:r>
              <a:rPr lang="tr-TR" dirty="0">
                <a:hlinkClick r:id="rId10"/>
              </a:rPr>
              <a:t>https://testlio.com/blog/step-step-mobile-application-testing-process/</a:t>
            </a:r>
            <a:endParaRPr lang="tr-TR" dirty="0"/>
          </a:p>
          <a:p>
            <a:r>
              <a:rPr lang="tr-TR" dirty="0">
                <a:hlinkClick r:id="rId11"/>
              </a:rPr>
              <a:t>https://blog.testlodge.com/how-to-write-test-cases-for-software-with-sample/</a:t>
            </a:r>
            <a:endParaRPr lang="tr-TR" dirty="0"/>
          </a:p>
          <a:p>
            <a:r>
              <a:rPr lang="tr-TR" dirty="0">
                <a:hlinkClick r:id="rId12"/>
              </a:rPr>
              <a:t>https://www.geeksforgeeks.org/software-testing-basics/</a:t>
            </a:r>
            <a:endParaRPr lang="tr-TR" dirty="0"/>
          </a:p>
          <a:p>
            <a:r>
              <a:rPr lang="tr-TR" dirty="0">
                <a:hlinkClick r:id="rId13"/>
              </a:rPr>
              <a:t>https://strongqa.com/qa-portal/testing-docs-templates/test-plan</a:t>
            </a:r>
            <a:endParaRPr lang="tr-TR" dirty="0"/>
          </a:p>
          <a:p>
            <a:r>
              <a:rPr lang="tr-TR" dirty="0">
                <a:hlinkClick r:id="rId14"/>
              </a:rPr>
              <a:t>https://qatestlab.com/resources/knowledge-center/test-plan-for-mobile-apps/</a:t>
            </a:r>
            <a:endParaRPr lang="tr-TR" dirty="0"/>
          </a:p>
          <a:p>
            <a:r>
              <a:rPr lang="tr-TR" dirty="0">
                <a:hlinkClick r:id="rId15"/>
              </a:rPr>
              <a:t>https://thinkingportfolio.com/how-to-make-a-good-application-testing-plan-for-your-project/</a:t>
            </a:r>
            <a:endParaRPr lang="tr-TR" dirty="0"/>
          </a:p>
        </p:txBody>
      </p:sp>
    </p:spTree>
    <p:extLst>
      <p:ext uri="{BB962C8B-B14F-4D97-AF65-F5344CB8AC3E}">
        <p14:creationId xmlns:p14="http://schemas.microsoft.com/office/powerpoint/2010/main" val="367077727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66CB4CD-282B-4C53-A870-096645F3DB1D}"/>
              </a:ext>
            </a:extLst>
          </p:cNvPr>
          <p:cNvSpPr>
            <a:spLocks noGrp="1"/>
          </p:cNvSpPr>
          <p:nvPr>
            <p:ph idx="1"/>
          </p:nvPr>
        </p:nvSpPr>
        <p:spPr>
          <a:xfrm>
            <a:off x="913795" y="859809"/>
            <a:ext cx="10353762" cy="4931391"/>
          </a:xfrm>
        </p:spPr>
        <p:txBody>
          <a:bodyPr>
            <a:normAutofit fontScale="92500" lnSpcReduction="10000"/>
          </a:bodyPr>
          <a:lstStyle/>
          <a:p>
            <a:r>
              <a:rPr lang="tr-TR" dirty="0">
                <a:hlinkClick r:id="rId2"/>
              </a:rPr>
              <a:t>https://en.wikipedia.org/wiki/Test_plan</a:t>
            </a:r>
            <a:endParaRPr lang="tr-TR" dirty="0"/>
          </a:p>
          <a:p>
            <a:r>
              <a:rPr lang="tr-TR" dirty="0">
                <a:hlinkClick r:id="rId3"/>
              </a:rPr>
              <a:t>https://en.wikipedia.org/wiki/Appium</a:t>
            </a:r>
            <a:endParaRPr lang="tr-TR" dirty="0"/>
          </a:p>
          <a:p>
            <a:r>
              <a:rPr lang="tr-TR" dirty="0">
                <a:hlinkClick r:id="rId4"/>
              </a:rPr>
              <a:t>https://en.wikipedia.org/wiki/Framework</a:t>
            </a:r>
            <a:endParaRPr lang="tr-TR" dirty="0"/>
          </a:p>
          <a:p>
            <a:r>
              <a:rPr lang="tr-TR" dirty="0">
                <a:hlinkClick r:id="rId5"/>
              </a:rPr>
              <a:t>https://stackoverflow.com/questions/20564514/adb-is-not-recognized-as-an-internal-or-external-command-operable-program-or</a:t>
            </a:r>
            <a:endParaRPr lang="tr-TR" dirty="0"/>
          </a:p>
          <a:p>
            <a:r>
              <a:rPr lang="tr-TR" dirty="0">
                <a:hlinkClick r:id="rId6"/>
              </a:rPr>
              <a:t>https://stackoverflow.com/questions/55389453/appium-desktop-keep-on-asking-for-platformname-capability-even-if-it-is-added</a:t>
            </a:r>
            <a:endParaRPr lang="tr-TR" dirty="0"/>
          </a:p>
          <a:p>
            <a:r>
              <a:rPr lang="tr-TR" dirty="0">
                <a:hlinkClick r:id="rId7"/>
              </a:rPr>
              <a:t>https://stackoverflow.com/questions/1672281/environment-variables-for-java-installation</a:t>
            </a:r>
            <a:endParaRPr lang="tr-TR" dirty="0"/>
          </a:p>
          <a:p>
            <a:r>
              <a:rPr lang="tr-TR" dirty="0">
                <a:hlinkClick r:id="rId8"/>
              </a:rPr>
              <a:t>https://github.com/appium/appium-desktop/releases/tag/v1.13.0</a:t>
            </a:r>
            <a:endParaRPr lang="tr-TR" dirty="0"/>
          </a:p>
          <a:p>
            <a:r>
              <a:rPr lang="tr-TR" dirty="0">
                <a:hlinkClick r:id="rId9"/>
              </a:rPr>
              <a:t>https://github.com/appium/appium/blob/master/docs/en/writing-running-appium/caps.md</a:t>
            </a:r>
            <a:endParaRPr lang="tr-TR" dirty="0"/>
          </a:p>
          <a:p>
            <a:r>
              <a:rPr lang="tr-TR" dirty="0">
                <a:hlinkClick r:id="rId10"/>
              </a:rPr>
              <a:t>https://github.com/robotiumtech/robotium</a:t>
            </a:r>
            <a:endParaRPr lang="tr-TR" dirty="0"/>
          </a:p>
          <a:p>
            <a:r>
              <a:rPr lang="tr-TR" dirty="0">
                <a:hlinkClick r:id="rId11"/>
              </a:rPr>
              <a:t>https://experitest.com/mobile-performance-testing/</a:t>
            </a:r>
            <a:endParaRPr lang="tr-TR" dirty="0"/>
          </a:p>
          <a:p>
            <a:r>
              <a:rPr lang="tr-TR" dirty="0">
                <a:hlinkClick r:id="rId12"/>
              </a:rPr>
              <a:t>https://www.blazemeter.com/blog/load-testing-mobile-apps-made-easy/</a:t>
            </a:r>
            <a:endParaRPr lang="tr-TR" dirty="0"/>
          </a:p>
        </p:txBody>
      </p:sp>
    </p:spTree>
    <p:extLst>
      <p:ext uri="{BB962C8B-B14F-4D97-AF65-F5344CB8AC3E}">
        <p14:creationId xmlns:p14="http://schemas.microsoft.com/office/powerpoint/2010/main" val="3858279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E779343-D84A-4866-BE6B-DFA32D25DD78}"/>
              </a:ext>
            </a:extLst>
          </p:cNvPr>
          <p:cNvSpPr>
            <a:spLocks noGrp="1"/>
          </p:cNvSpPr>
          <p:nvPr>
            <p:ph idx="1"/>
          </p:nvPr>
        </p:nvSpPr>
        <p:spPr>
          <a:xfrm>
            <a:off x="913795" y="946484"/>
            <a:ext cx="10353762" cy="4844717"/>
          </a:xfrm>
        </p:spPr>
        <p:txBody>
          <a:bodyPr/>
          <a:lstStyle/>
          <a:p>
            <a:pPr marL="36900" indent="0">
              <a:buNone/>
            </a:pPr>
            <a:r>
              <a:rPr lang="tr-TR" dirty="0"/>
              <a:t>Bu ve bunun gibi yaklaşımların önemli olduğu nokta, testin nasıl hangi sırada ve kimler tarafından yapılacağını belirleyen test planlama kısmında oldukça önem kazanır. </a:t>
            </a:r>
          </a:p>
          <a:p>
            <a:pPr marL="36900" indent="0">
              <a:buNone/>
            </a:pPr>
            <a:endParaRPr lang="tr-TR" dirty="0"/>
          </a:p>
          <a:p>
            <a:pPr marL="36900" indent="0">
              <a:buNone/>
            </a:pPr>
            <a:endParaRPr lang="tr-TR" dirty="0"/>
          </a:p>
          <a:p>
            <a:pPr marL="36900" indent="0">
              <a:buNone/>
            </a:pPr>
            <a:r>
              <a:rPr lang="tr-TR" dirty="0"/>
              <a:t>Aksi takdirde geliştirilen her uygulama için sabit bir kalıpta yapılan test planlamaları, bazı uygulamalar için yeterlilik gösterebilecekken bazıları için yetersiz kalacak, hatta maddi (zaman ve para) ve manevi (geliştirici psikolojisi) olarak olumsuz sonuçlara yol açacaktır.  </a:t>
            </a:r>
          </a:p>
        </p:txBody>
      </p:sp>
    </p:spTree>
    <p:extLst>
      <p:ext uri="{BB962C8B-B14F-4D97-AF65-F5344CB8AC3E}">
        <p14:creationId xmlns:p14="http://schemas.microsoft.com/office/powerpoint/2010/main" val="407091425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C6E215A-7083-4C7B-A513-ECA1EE11F16C}"/>
              </a:ext>
            </a:extLst>
          </p:cNvPr>
          <p:cNvSpPr>
            <a:spLocks noGrp="1"/>
          </p:cNvSpPr>
          <p:nvPr>
            <p:ph idx="1"/>
          </p:nvPr>
        </p:nvSpPr>
        <p:spPr>
          <a:xfrm>
            <a:off x="913795" y="859809"/>
            <a:ext cx="10353762" cy="4931391"/>
          </a:xfrm>
        </p:spPr>
        <p:txBody>
          <a:bodyPr>
            <a:normAutofit lnSpcReduction="10000"/>
          </a:bodyPr>
          <a:lstStyle/>
          <a:p>
            <a:r>
              <a:rPr lang="tr-TR" dirty="0">
                <a:hlinkClick r:id="rId2"/>
              </a:rPr>
              <a:t>https://www.testbytes.net/blog/performance-testing-tools-for-mobile-applications/</a:t>
            </a:r>
            <a:endParaRPr lang="tr-TR" dirty="0"/>
          </a:p>
          <a:p>
            <a:r>
              <a:rPr lang="tr-TR" dirty="0">
                <a:hlinkClick r:id="rId3"/>
              </a:rPr>
              <a:t>https://www.softwaretestinghelp.com/mobile-application-performance-testing/</a:t>
            </a:r>
            <a:endParaRPr lang="tr-TR" dirty="0"/>
          </a:p>
          <a:p>
            <a:r>
              <a:rPr lang="tr-TR" dirty="0">
                <a:hlinkClick r:id="rId4"/>
              </a:rPr>
              <a:t>https://www.softwaretestinghelp.com/black-box-testing/</a:t>
            </a:r>
            <a:endParaRPr lang="tr-TR" dirty="0"/>
          </a:p>
          <a:p>
            <a:r>
              <a:rPr lang="tr-TR" dirty="0">
                <a:hlinkClick r:id="rId5"/>
              </a:rPr>
              <a:t>https://www.softwaretestinghelp.com/white-box-testing-techniques-with-example/</a:t>
            </a:r>
            <a:endParaRPr lang="tr-TR" dirty="0"/>
          </a:p>
          <a:p>
            <a:r>
              <a:rPr lang="tr-TR" dirty="0">
                <a:hlinkClick r:id="rId6"/>
              </a:rPr>
              <a:t>https://www.softwaretestinghelp.com/types-of-software-testing/</a:t>
            </a:r>
            <a:endParaRPr lang="tr-TR" dirty="0"/>
          </a:p>
          <a:p>
            <a:r>
              <a:rPr lang="tr-TR" dirty="0">
                <a:hlinkClick r:id="rId7"/>
              </a:rPr>
              <a:t>https://www.softwaretestinghelp.com/load-testing/</a:t>
            </a:r>
            <a:endParaRPr lang="tr-TR" dirty="0"/>
          </a:p>
          <a:p>
            <a:r>
              <a:rPr lang="tr-TR" dirty="0">
                <a:hlinkClick r:id="rId8"/>
              </a:rPr>
              <a:t>https://www.softwaretestinghelp.com/stress-testing/</a:t>
            </a:r>
            <a:endParaRPr lang="tr-TR" dirty="0"/>
          </a:p>
          <a:p>
            <a:r>
              <a:rPr lang="tr-TR" dirty="0">
                <a:hlinkClick r:id="rId9"/>
              </a:rPr>
              <a:t>https://adtmag.com/blogs/dev-watch/2017/05/device-clouds.aspx</a:t>
            </a:r>
            <a:endParaRPr lang="tr-TR" dirty="0"/>
          </a:p>
          <a:p>
            <a:r>
              <a:rPr lang="tr-TR" dirty="0">
                <a:hlinkClick r:id="rId10"/>
              </a:rPr>
              <a:t>https://saucelabs.com/blog/the-benefits-of-mobile-cloud-testing</a:t>
            </a:r>
            <a:endParaRPr lang="tr-TR" dirty="0"/>
          </a:p>
          <a:p>
            <a:r>
              <a:rPr lang="tr-TR" dirty="0">
                <a:hlinkClick r:id="rId11"/>
              </a:rPr>
              <a:t>https://www.perfecto.io</a:t>
            </a:r>
            <a:endParaRPr lang="tr-TR" dirty="0"/>
          </a:p>
          <a:p>
            <a:r>
              <a:rPr lang="tr-TR" dirty="0">
                <a:hlinkClick r:id="rId12"/>
              </a:rPr>
              <a:t>https://bitbar.com/mobile-app-testing/</a:t>
            </a:r>
            <a:endParaRPr lang="tr-TR" dirty="0"/>
          </a:p>
          <a:p>
            <a:r>
              <a:rPr lang="tr-TR" dirty="0">
                <a:hlinkClick r:id="rId13"/>
              </a:rPr>
              <a:t>https://www.testbirds.com/device-cloud/device-cloud-overview/</a:t>
            </a:r>
            <a:r>
              <a:rPr lang="tr-TR" dirty="0"/>
              <a:t> </a:t>
            </a:r>
          </a:p>
        </p:txBody>
      </p:sp>
    </p:spTree>
    <p:extLst>
      <p:ext uri="{BB962C8B-B14F-4D97-AF65-F5344CB8AC3E}">
        <p14:creationId xmlns:p14="http://schemas.microsoft.com/office/powerpoint/2010/main" val="41226120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EE6A5D7-774C-4480-AF9C-DF17CFBB2489}"/>
              </a:ext>
            </a:extLst>
          </p:cNvPr>
          <p:cNvSpPr>
            <a:spLocks noGrp="1"/>
          </p:cNvSpPr>
          <p:nvPr>
            <p:ph idx="1"/>
          </p:nvPr>
        </p:nvSpPr>
        <p:spPr>
          <a:xfrm>
            <a:off x="913795" y="777923"/>
            <a:ext cx="10353762" cy="5013278"/>
          </a:xfrm>
        </p:spPr>
        <p:txBody>
          <a:bodyPr>
            <a:normAutofit fontScale="92500" lnSpcReduction="10000"/>
          </a:bodyPr>
          <a:lstStyle/>
          <a:p>
            <a:r>
              <a:rPr lang="tr-TR" dirty="0">
                <a:hlinkClick r:id="rId2"/>
              </a:rPr>
              <a:t>https://www.tutorialspoint.com/stlc/stlc_test_case_development.htm</a:t>
            </a:r>
            <a:endParaRPr lang="tr-TR" dirty="0"/>
          </a:p>
          <a:p>
            <a:r>
              <a:rPr lang="tr-TR" dirty="0">
                <a:hlinkClick r:id="rId3"/>
              </a:rPr>
              <a:t>http://www.softwaretestingclass.com/step-by-step-guide-to-test-case-development/</a:t>
            </a:r>
            <a:endParaRPr lang="tr-TR" dirty="0"/>
          </a:p>
          <a:p>
            <a:r>
              <a:rPr lang="tr-TR" dirty="0">
                <a:hlinkClick r:id="rId4"/>
              </a:rPr>
              <a:t>https://applikeysolutions.com/blog/best-mobile-app-testing-tools-and-techniques</a:t>
            </a:r>
            <a:endParaRPr lang="tr-TR" dirty="0"/>
          </a:p>
          <a:p>
            <a:r>
              <a:rPr lang="tr-TR" dirty="0">
                <a:hlinkClick r:id="rId5"/>
              </a:rPr>
              <a:t>https://www.applause.com/blog/must-know-mobile-qa-testing-techniques</a:t>
            </a:r>
            <a:endParaRPr lang="tr-TR" dirty="0"/>
          </a:p>
          <a:p>
            <a:r>
              <a:rPr lang="tr-TR" dirty="0">
                <a:hlinkClick r:id="rId6"/>
              </a:rPr>
              <a:t>https://www.mobindustry.net/everything-you-need-to-know-about-mobile-app-testing-techniques/</a:t>
            </a:r>
            <a:endParaRPr lang="tr-TR" dirty="0"/>
          </a:p>
          <a:p>
            <a:r>
              <a:rPr lang="tr-TR" dirty="0">
                <a:hlinkClick r:id="rId7"/>
              </a:rPr>
              <a:t>https://searchsoftwarequality.techtarget.com/info/getstarted/Mobile-Application-Testing-Techniques-and-Tools</a:t>
            </a:r>
            <a:endParaRPr lang="tr-TR" dirty="0"/>
          </a:p>
          <a:p>
            <a:r>
              <a:rPr lang="tr-TR" dirty="0">
                <a:hlinkClick r:id="rId8"/>
              </a:rPr>
              <a:t>https://www.logigear.com/magazine/mobile-testing/mobile-application-testing-process-tools-and-techniques/</a:t>
            </a:r>
            <a:endParaRPr lang="tr-TR" dirty="0"/>
          </a:p>
          <a:p>
            <a:r>
              <a:rPr lang="tr-TR" dirty="0">
                <a:hlinkClick r:id="rId9"/>
              </a:rPr>
              <a:t>https://techbeacon.com/app-dev-testing/2-essential-virtualization-techniques-mobile-testing</a:t>
            </a:r>
            <a:endParaRPr lang="tr-TR" dirty="0"/>
          </a:p>
          <a:p>
            <a:r>
              <a:rPr lang="tr-TR" dirty="0">
                <a:hlinkClick r:id="rId10"/>
              </a:rPr>
              <a:t>https://www.qualityworkscg.com/mobile-app-quality-test-techniques/</a:t>
            </a:r>
            <a:endParaRPr lang="tr-TR" dirty="0"/>
          </a:p>
          <a:p>
            <a:r>
              <a:rPr lang="tr-TR" dirty="0">
                <a:hlinkClick r:id="rId11"/>
              </a:rPr>
              <a:t>https://dzone.com/articles/10-widely-used-software-testing-tools</a:t>
            </a:r>
            <a:r>
              <a:rPr lang="tr-TR" dirty="0"/>
              <a:t> </a:t>
            </a:r>
          </a:p>
        </p:txBody>
      </p:sp>
    </p:spTree>
    <p:extLst>
      <p:ext uri="{BB962C8B-B14F-4D97-AF65-F5344CB8AC3E}">
        <p14:creationId xmlns:p14="http://schemas.microsoft.com/office/powerpoint/2010/main" val="3879859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F092728-3EFE-41FB-9329-ECBBC2BC26C6}"/>
              </a:ext>
            </a:extLst>
          </p:cNvPr>
          <p:cNvSpPr>
            <a:spLocks noGrp="1"/>
          </p:cNvSpPr>
          <p:nvPr>
            <p:ph idx="1"/>
          </p:nvPr>
        </p:nvSpPr>
        <p:spPr>
          <a:xfrm>
            <a:off x="913795" y="898359"/>
            <a:ext cx="10353762" cy="5069304"/>
          </a:xfrm>
        </p:spPr>
        <p:txBody>
          <a:bodyPr>
            <a:normAutofit lnSpcReduction="10000"/>
          </a:bodyPr>
          <a:lstStyle/>
          <a:p>
            <a:pPr marL="36900" indent="0">
              <a:buNone/>
            </a:pPr>
            <a:r>
              <a:rPr lang="tr-TR" dirty="0"/>
              <a:t>Bu durumu özetlemek ve anlatımı kolaylaştırmak adına şöyle bir örnek düşünebiliriz:</a:t>
            </a:r>
          </a:p>
          <a:p>
            <a:pPr marL="36900" indent="0">
              <a:buNone/>
            </a:pPr>
            <a:endParaRPr lang="tr-TR" dirty="0"/>
          </a:p>
          <a:p>
            <a:r>
              <a:rPr lang="tr-TR" dirty="0"/>
              <a:t>Piyasada yeni geliştirilmeye başlanan ve yeni yazılım teknikleri içeren ve standart kullanıcılar için popüler, çevrimdışı bir mobil oyun geliştirmeye başladığınızı varsayın.</a:t>
            </a:r>
          </a:p>
          <a:p>
            <a:r>
              <a:rPr lang="tr-TR" dirty="0"/>
              <a:t>Projeyi geliştirmeyi ve temel fonksiyonel testleri tamamladınız.</a:t>
            </a:r>
          </a:p>
          <a:p>
            <a:r>
              <a:rPr lang="tr-TR" dirty="0"/>
              <a:t>İlk maddede bahsedildiği üzere bu uygulamanın, standart kullanıcılar tarafından popüler olduğunu ve internet bağlantısına ihtiyaç duymadığını vurgulamıştık. Bu durumda mevzu bahis oyunun kendi içindeki güvenlik sorunları, örnek olarak bir mobil banka hesabı uygulaması kadar kritik olmayacağı yorumunu yaparak ürünü piyasaya sürmek ve </a:t>
            </a:r>
            <a:r>
              <a:rPr lang="tr-TR" dirty="0" err="1"/>
              <a:t>non-functional</a:t>
            </a:r>
            <a:r>
              <a:rPr lang="tr-TR" dirty="0"/>
              <a:t> testlere sonra başlamak yerine, tüm testler için zaman ayırıp </a:t>
            </a:r>
            <a:r>
              <a:rPr lang="tr-TR" dirty="0" err="1"/>
              <a:t>deadline</a:t>
            </a:r>
            <a:r>
              <a:rPr lang="tr-TR" dirty="0"/>
              <a:t> süresini ertelediniz. (Yeni yazılım tekniklerinden de bahsettiğimizi göz önüne alırsak bu durum oldukça büyük bir zaman kaybına yol açacaktır.)</a:t>
            </a:r>
          </a:p>
          <a:p>
            <a:r>
              <a:rPr lang="tr-TR" dirty="0"/>
              <a:t>Sonuç olarak popüler olan bu tarz uygulamalar rakipleriniz tarafından daha erken piyasada yerini alıp kullanıcılar için bir marka haline gelebilir.</a:t>
            </a:r>
          </a:p>
          <a:p>
            <a:pPr marL="36900" indent="0">
              <a:buNone/>
            </a:pPr>
            <a:endParaRPr lang="tr-TR" dirty="0"/>
          </a:p>
        </p:txBody>
      </p:sp>
    </p:spTree>
    <p:extLst>
      <p:ext uri="{BB962C8B-B14F-4D97-AF65-F5344CB8AC3E}">
        <p14:creationId xmlns:p14="http://schemas.microsoft.com/office/powerpoint/2010/main" val="3707971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207A3F-29B4-4A48-9DAF-76AB26F6C8F8}"/>
              </a:ext>
            </a:extLst>
          </p:cNvPr>
          <p:cNvSpPr>
            <a:spLocks noGrp="1"/>
          </p:cNvSpPr>
          <p:nvPr>
            <p:ph idx="1"/>
          </p:nvPr>
        </p:nvSpPr>
        <p:spPr>
          <a:xfrm>
            <a:off x="913795" y="882317"/>
            <a:ext cx="10353762" cy="4908884"/>
          </a:xfrm>
        </p:spPr>
        <p:txBody>
          <a:bodyPr/>
          <a:lstStyle/>
          <a:p>
            <a:pPr marL="36900" indent="0">
              <a:buNone/>
            </a:pPr>
            <a:r>
              <a:rPr lang="tr-TR" dirty="0"/>
              <a:t>Kısacası yeni bir ürün ortaya koyarken ayrıntıların, temel beklentilerin önüne geçip geçmediği kontrolünün, hem geliştirme hem de test planlaması aşamalarında dikkatlice yapılması çok önemlidir.</a:t>
            </a:r>
          </a:p>
          <a:p>
            <a:pPr marL="36900" indent="0">
              <a:buNone/>
            </a:pPr>
            <a:endParaRPr lang="tr-TR" dirty="0"/>
          </a:p>
          <a:p>
            <a:pPr marL="36900" indent="0">
              <a:buNone/>
            </a:pPr>
            <a:r>
              <a:rPr lang="tr-TR" dirty="0"/>
              <a:t>Bu tarz kontrolleri yapmanın en basit ve etkili yolu da bana kalırsa son kullanıcıyla her an sağlıklı bir iletişimde kalabilmektir.(Kullanıcı psikolojisi)</a:t>
            </a:r>
          </a:p>
          <a:p>
            <a:pPr marL="36900" indent="0">
              <a:buNone/>
            </a:pPr>
            <a:r>
              <a:rPr lang="tr-TR" dirty="0"/>
              <a:t>Bunun yanında geliştirici firmanın, çalışanları arasındaki uyumu sağlaması ve bireylerin, fikir özgürlüklerine saygı duyulduğunu hissetmelerini sağlaması da oldukça önemlidir.(Geliştirici psikolojisi)</a:t>
            </a:r>
          </a:p>
        </p:txBody>
      </p:sp>
    </p:spTree>
    <p:extLst>
      <p:ext uri="{BB962C8B-B14F-4D97-AF65-F5344CB8AC3E}">
        <p14:creationId xmlns:p14="http://schemas.microsoft.com/office/powerpoint/2010/main" val="2240767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DA639E3-4037-4CBB-AE52-39DF4B225D42}"/>
              </a:ext>
            </a:extLst>
          </p:cNvPr>
          <p:cNvSpPr>
            <a:spLocks noGrp="1"/>
          </p:cNvSpPr>
          <p:nvPr>
            <p:ph type="title"/>
          </p:nvPr>
        </p:nvSpPr>
        <p:spPr/>
        <p:txBody>
          <a:bodyPr/>
          <a:lstStyle/>
          <a:p>
            <a:r>
              <a:rPr lang="tr-TR" dirty="0"/>
              <a:t>PERFORMANCE TESTING</a:t>
            </a:r>
          </a:p>
        </p:txBody>
      </p:sp>
      <p:sp>
        <p:nvSpPr>
          <p:cNvPr id="3" name="İçerik Yer Tutucusu 2">
            <a:extLst>
              <a:ext uri="{FF2B5EF4-FFF2-40B4-BE49-F238E27FC236}">
                <a16:creationId xmlns:a16="http://schemas.microsoft.com/office/drawing/2014/main" id="{DEA2090E-8061-4AD9-BAA8-DA7DE193EF01}"/>
              </a:ext>
            </a:extLst>
          </p:cNvPr>
          <p:cNvSpPr>
            <a:spLocks noGrp="1"/>
          </p:cNvSpPr>
          <p:nvPr>
            <p:ph idx="1"/>
          </p:nvPr>
        </p:nvSpPr>
        <p:spPr/>
        <p:txBody>
          <a:bodyPr>
            <a:normAutofit fontScale="92500" lnSpcReduction="10000"/>
          </a:bodyPr>
          <a:lstStyle/>
          <a:p>
            <a:pPr marL="36900" indent="0">
              <a:buNone/>
            </a:pPr>
            <a:r>
              <a:rPr lang="tr-TR" dirty="0"/>
              <a:t>İsminden anlaşılacağı gibi sistemin çeşitli koşullarda performans (Hız, doru veri aktarımı, kaynak kullanımı gibi…) testleri yapılır. Test planlaması hazırlanırken dikkat edilmesi gereken nokta şudur ki; bu testler, belirli bir donanım tipi üzerinde test edilir. Farklı donanımlar üzerindeki yapılan testler uyumluluk testleri olarak adlandırılır ve </a:t>
            </a:r>
            <a:r>
              <a:rPr lang="tr-TR" dirty="0" err="1"/>
              <a:t>non-functional</a:t>
            </a:r>
            <a:r>
              <a:rPr lang="tr-TR" dirty="0"/>
              <a:t> testlerin son aşamasıdır.</a:t>
            </a:r>
          </a:p>
          <a:p>
            <a:pPr marL="36900" indent="0">
              <a:buNone/>
            </a:pPr>
            <a:endParaRPr lang="tr-TR" dirty="0"/>
          </a:p>
          <a:p>
            <a:pPr marL="36900" indent="0">
              <a:buNone/>
            </a:pPr>
            <a:r>
              <a:rPr lang="tr-TR" dirty="0"/>
              <a:t>Performans testleri için şu aşamalar sıralanabilir:</a:t>
            </a:r>
          </a:p>
          <a:p>
            <a:pPr marL="36900" indent="0">
              <a:buNone/>
            </a:pPr>
            <a:endParaRPr lang="tr-TR" dirty="0"/>
          </a:p>
          <a:p>
            <a:r>
              <a:rPr lang="tr-TR" dirty="0"/>
              <a:t>Normal Test: Sistemin normal yük altında davranışı analiz edilir(ilk adım).</a:t>
            </a:r>
          </a:p>
          <a:p>
            <a:r>
              <a:rPr lang="tr-TR" dirty="0" err="1"/>
              <a:t>Load</a:t>
            </a:r>
            <a:r>
              <a:rPr lang="tr-TR" dirty="0"/>
              <a:t> </a:t>
            </a:r>
            <a:r>
              <a:rPr lang="tr-TR" dirty="0" err="1"/>
              <a:t>Testing</a:t>
            </a:r>
            <a:endParaRPr lang="tr-TR" dirty="0"/>
          </a:p>
          <a:p>
            <a:r>
              <a:rPr lang="tr-TR" dirty="0" err="1"/>
              <a:t>Stress</a:t>
            </a:r>
            <a:r>
              <a:rPr lang="tr-TR" dirty="0"/>
              <a:t> </a:t>
            </a:r>
            <a:r>
              <a:rPr lang="tr-TR" dirty="0" err="1"/>
              <a:t>Testing</a:t>
            </a:r>
            <a:endParaRPr lang="tr-TR" dirty="0"/>
          </a:p>
          <a:p>
            <a:r>
              <a:rPr lang="tr-TR" dirty="0"/>
              <a:t>… (Uygulamanın çalışma alanı ve amacına göre şekillendirilebilir.)</a:t>
            </a:r>
          </a:p>
          <a:p>
            <a:endParaRPr lang="tr-TR" dirty="0"/>
          </a:p>
          <a:p>
            <a:pPr marL="36900" indent="0">
              <a:buNone/>
            </a:pPr>
            <a:endParaRPr lang="tr-TR" dirty="0"/>
          </a:p>
        </p:txBody>
      </p:sp>
    </p:spTree>
    <p:extLst>
      <p:ext uri="{BB962C8B-B14F-4D97-AF65-F5344CB8AC3E}">
        <p14:creationId xmlns:p14="http://schemas.microsoft.com/office/powerpoint/2010/main" val="3776812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F3F36B9-9809-45B8-A470-3B44A5A69FE1}"/>
              </a:ext>
            </a:extLst>
          </p:cNvPr>
          <p:cNvSpPr>
            <a:spLocks noGrp="1"/>
          </p:cNvSpPr>
          <p:nvPr>
            <p:ph type="title"/>
          </p:nvPr>
        </p:nvSpPr>
        <p:spPr/>
        <p:txBody>
          <a:bodyPr/>
          <a:lstStyle/>
          <a:p>
            <a:r>
              <a:rPr lang="tr-TR" dirty="0" err="1"/>
              <a:t>Load</a:t>
            </a:r>
            <a:r>
              <a:rPr lang="tr-TR" dirty="0"/>
              <a:t> </a:t>
            </a:r>
            <a:r>
              <a:rPr lang="tr-TR" dirty="0" err="1"/>
              <a:t>Testing</a:t>
            </a:r>
            <a:endParaRPr lang="tr-TR" dirty="0"/>
          </a:p>
        </p:txBody>
      </p:sp>
      <p:sp>
        <p:nvSpPr>
          <p:cNvPr id="3" name="İçerik Yer Tutucusu 2">
            <a:extLst>
              <a:ext uri="{FF2B5EF4-FFF2-40B4-BE49-F238E27FC236}">
                <a16:creationId xmlns:a16="http://schemas.microsoft.com/office/drawing/2014/main" id="{9A7BCC02-1AAE-4474-B25A-2C300D64A01A}"/>
              </a:ext>
            </a:extLst>
          </p:cNvPr>
          <p:cNvSpPr>
            <a:spLocks noGrp="1"/>
          </p:cNvSpPr>
          <p:nvPr>
            <p:ph idx="1"/>
          </p:nvPr>
        </p:nvSpPr>
        <p:spPr/>
        <p:txBody>
          <a:bodyPr>
            <a:normAutofit fontScale="92500" lnSpcReduction="10000"/>
          </a:bodyPr>
          <a:lstStyle/>
          <a:p>
            <a:pPr marL="36900" indent="0">
              <a:buNone/>
            </a:pPr>
            <a:r>
              <a:rPr lang="tr-TR" dirty="0"/>
              <a:t>Yazılımın giderek artan yoğunlukta kullanılması durumunda (sistem çökene dek) yazılımın veya yazılımı koşacak olan sistemin performansının test edilmesi. </a:t>
            </a:r>
          </a:p>
          <a:p>
            <a:pPr marL="36900" indent="0">
              <a:buNone/>
            </a:pPr>
            <a:endParaRPr lang="tr-TR" dirty="0"/>
          </a:p>
          <a:p>
            <a:pPr marL="36900" indent="0">
              <a:buNone/>
            </a:pPr>
            <a:r>
              <a:rPr lang="tr-TR" dirty="0"/>
              <a:t>Örnek olarak şu adımlar denenebilir:</a:t>
            </a:r>
          </a:p>
          <a:p>
            <a:pPr marL="494100" indent="-457200">
              <a:buAutoNum type="arabicPeriod"/>
            </a:pPr>
            <a:r>
              <a:rPr lang="tr-TR" dirty="0"/>
              <a:t>Yazılım, ne büyüklükte verileri işlerken beklenmedik sonuçlar üretiyor?</a:t>
            </a:r>
          </a:p>
          <a:p>
            <a:pPr marL="494100" indent="-457200">
              <a:buAutoNum type="arabicPeriod"/>
            </a:pPr>
            <a:r>
              <a:rPr lang="tr-TR" dirty="0"/>
              <a:t>Yazılımın </a:t>
            </a:r>
            <a:r>
              <a:rPr lang="tr-TR" dirty="0" err="1"/>
              <a:t>database’inde</a:t>
            </a:r>
            <a:r>
              <a:rPr lang="tr-TR" dirty="0"/>
              <a:t> maksimum ne boyutlarda veri barındırıldığında çökme, yavaşlama gerçekleşiyor?</a:t>
            </a:r>
          </a:p>
          <a:p>
            <a:pPr marL="494100" indent="-457200">
              <a:buAutoNum type="arabicPeriod"/>
            </a:pPr>
            <a:r>
              <a:rPr lang="tr-TR" dirty="0"/>
              <a:t>Ağ tabanlı veya adresleme üzerine herhangi bir durumdan kaynaklı sorunlar (hız, veri aktarımı vb.) var mı?</a:t>
            </a:r>
          </a:p>
          <a:p>
            <a:pPr marL="36900" indent="0">
              <a:buNone/>
            </a:pPr>
            <a:endParaRPr lang="tr-TR" dirty="0"/>
          </a:p>
          <a:p>
            <a:pPr marL="36900" indent="0">
              <a:buNone/>
            </a:pPr>
            <a:r>
              <a:rPr lang="tr-TR" dirty="0"/>
              <a:t>Bahsedilen adımlar ve öncelikleri yazılıma, müşteriye ve geliştiriciye göre şekillenecektir.</a:t>
            </a:r>
          </a:p>
          <a:p>
            <a:pPr marL="494100" indent="-457200">
              <a:buAutoNum type="arabicPeriod"/>
            </a:pPr>
            <a:endParaRPr lang="tr-TR" dirty="0"/>
          </a:p>
        </p:txBody>
      </p:sp>
    </p:spTree>
    <p:extLst>
      <p:ext uri="{BB962C8B-B14F-4D97-AF65-F5344CB8AC3E}">
        <p14:creationId xmlns:p14="http://schemas.microsoft.com/office/powerpoint/2010/main" val="1969981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4AFD1FF-A226-4701-BEC2-091325C3079D}"/>
              </a:ext>
            </a:extLst>
          </p:cNvPr>
          <p:cNvSpPr>
            <a:spLocks noGrp="1"/>
          </p:cNvSpPr>
          <p:nvPr>
            <p:ph type="title"/>
          </p:nvPr>
        </p:nvSpPr>
        <p:spPr/>
        <p:txBody>
          <a:bodyPr/>
          <a:lstStyle/>
          <a:p>
            <a:r>
              <a:rPr lang="tr-TR" dirty="0" err="1"/>
              <a:t>Stress</a:t>
            </a:r>
            <a:r>
              <a:rPr lang="tr-TR" dirty="0"/>
              <a:t> </a:t>
            </a:r>
            <a:r>
              <a:rPr lang="tr-TR" dirty="0" err="1"/>
              <a:t>Testing</a:t>
            </a:r>
            <a:endParaRPr lang="tr-TR" dirty="0"/>
          </a:p>
        </p:txBody>
      </p:sp>
      <p:sp>
        <p:nvSpPr>
          <p:cNvPr id="3" name="İçerik Yer Tutucusu 2">
            <a:extLst>
              <a:ext uri="{FF2B5EF4-FFF2-40B4-BE49-F238E27FC236}">
                <a16:creationId xmlns:a16="http://schemas.microsoft.com/office/drawing/2014/main" id="{9793B426-CF97-485D-87D0-216DF2140A0D}"/>
              </a:ext>
            </a:extLst>
          </p:cNvPr>
          <p:cNvSpPr>
            <a:spLocks noGrp="1"/>
          </p:cNvSpPr>
          <p:nvPr>
            <p:ph idx="1"/>
          </p:nvPr>
        </p:nvSpPr>
        <p:spPr/>
        <p:txBody>
          <a:bodyPr>
            <a:normAutofit fontScale="92500" lnSpcReduction="10000"/>
          </a:bodyPr>
          <a:lstStyle/>
          <a:p>
            <a:pPr marL="36900" indent="0">
              <a:buNone/>
            </a:pPr>
            <a:r>
              <a:rPr lang="tr-TR" dirty="0" err="1"/>
              <a:t>Load</a:t>
            </a:r>
            <a:r>
              <a:rPr lang="tr-TR" dirty="0"/>
              <a:t> </a:t>
            </a:r>
            <a:r>
              <a:rPr lang="tr-TR" dirty="0" err="1"/>
              <a:t>testing</a:t>
            </a:r>
            <a:r>
              <a:rPr lang="tr-TR" dirty="0"/>
              <a:t> aşamasında belirtilen adımlara benzer testler bu kez sistemin yazılıma uyguladığı baskıya göre incelenir. Donanımın her an aynı tutarlılıkta ve verimde çalışamayacağını öngörmek zor olmayacağından, donanımın farklı enerji durumlarında (pil durumu, enerji kaynağı verimi vb.), farklı işlemci saati hızlarında, farklı fiziksel özelliklerde (hava koşulları, basınç, ısı, vb.) gibi çeşitli durumlarda yapılan performans değerlendirmeleridir.</a:t>
            </a:r>
          </a:p>
          <a:p>
            <a:pPr marL="36900" indent="0">
              <a:buNone/>
            </a:pPr>
            <a:endParaRPr lang="tr-TR" dirty="0"/>
          </a:p>
          <a:p>
            <a:pPr marL="36900" indent="0">
              <a:buNone/>
            </a:pPr>
            <a:r>
              <a:rPr lang="tr-TR" dirty="0"/>
              <a:t>Not: Bu aşamada test planlaması oluştururken dikkat edilmesi gereken husus, bu test aşamasının </a:t>
            </a:r>
            <a:r>
              <a:rPr lang="tr-TR" dirty="0" err="1"/>
              <a:t>load</a:t>
            </a:r>
            <a:r>
              <a:rPr lang="tr-TR" dirty="0"/>
              <a:t> ve uyumluluk testlerinden ayrımını iyi anlamaktır. </a:t>
            </a:r>
            <a:r>
              <a:rPr lang="tr-TR" dirty="0" err="1"/>
              <a:t>Load</a:t>
            </a:r>
            <a:r>
              <a:rPr lang="tr-TR" dirty="0"/>
              <a:t> </a:t>
            </a:r>
            <a:r>
              <a:rPr lang="tr-TR" dirty="0" err="1"/>
              <a:t>testing’dekinin</a:t>
            </a:r>
            <a:r>
              <a:rPr lang="tr-TR" dirty="0"/>
              <a:t> aksine bu testte sistemin yazılıma uyguladığı baskı dinamik değişkendir. Uyumluluk testinden farklı olarak ise bu testte yazılımın denendiği donanım sabit değişkendir.</a:t>
            </a:r>
          </a:p>
          <a:p>
            <a:pPr marL="36900" indent="0">
              <a:buNone/>
            </a:pPr>
            <a:r>
              <a:rPr lang="tr-TR" dirty="0"/>
              <a:t>Ek olarak sistemin maksimum yükteki durumu ele alınır ve bir kaos ortamında sistemin ve yazılım modüllerinin tek tek bu duruma karşı verdiği tepkiler değerlendirilir. Bu ortamı sağlamak adına çok sayıda kullanıcının sistemi paralel olarak (eşzamanlı olarak) kullanması sağlanır.</a:t>
            </a:r>
          </a:p>
          <a:p>
            <a:pPr marL="36900" indent="0">
              <a:buNone/>
            </a:pPr>
            <a:endParaRPr lang="tr-TR" dirty="0"/>
          </a:p>
        </p:txBody>
      </p:sp>
    </p:spTree>
    <p:extLst>
      <p:ext uri="{BB962C8B-B14F-4D97-AF65-F5344CB8AC3E}">
        <p14:creationId xmlns:p14="http://schemas.microsoft.com/office/powerpoint/2010/main" val="2959442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B207E73-1E3E-4724-B9B7-CE8EBF4D4F17}"/>
              </a:ext>
            </a:extLst>
          </p:cNvPr>
          <p:cNvSpPr>
            <a:spLocks noGrp="1"/>
          </p:cNvSpPr>
          <p:nvPr>
            <p:ph idx="1"/>
          </p:nvPr>
        </p:nvSpPr>
        <p:spPr>
          <a:xfrm>
            <a:off x="913795" y="896645"/>
            <a:ext cx="10353762" cy="4894555"/>
          </a:xfrm>
        </p:spPr>
        <p:txBody>
          <a:bodyPr/>
          <a:lstStyle/>
          <a:p>
            <a:pPr marL="36900" indent="0">
              <a:buNone/>
            </a:pPr>
            <a:r>
              <a:rPr lang="tr-TR" dirty="0"/>
              <a:t>Genel başlıklardan ayrı olarak, yazılımın ve sistemin kendisinin veya bağlı olduğu altyapının herhangi dış etkenden etkilenip etkilenmemesi denetlenmelidir.</a:t>
            </a:r>
          </a:p>
          <a:p>
            <a:pPr marL="36900" indent="0">
              <a:buNone/>
            </a:pPr>
            <a:endParaRPr lang="tr-TR" dirty="0"/>
          </a:p>
          <a:p>
            <a:pPr marL="36900" indent="0">
              <a:buNone/>
            </a:pPr>
            <a:r>
              <a:rPr lang="tr-TR" dirty="0"/>
              <a:t>Örnek: Veri aktarımı yapan bir sistemin farklı ortam koşullarında, veri iletimi performansı test edilir. Veri aktarımını etkileyen herhangi bir dış etken olabilir; ortamdaki herhangi yabancı radyo dalgası gürültüye yol açacak ve veriyi kirletecektir. Farklı hava koşullarında verinin yavaş iletilmesi ya da hiç iletilmemesi gerçekleşebilir. Bu gibi durumların oluşması çok muhtemel olduğundan, aynı zamanda sistemin bu duruma karşı verdiği tepkilerin doğruluğu ve hızı üzerine de test yapılır. Otomatik olarak seçilecek ve değiştirilecek olan bant aralığına geçiş süresi gibi…</a:t>
            </a:r>
          </a:p>
        </p:txBody>
      </p:sp>
    </p:spTree>
    <p:extLst>
      <p:ext uri="{BB962C8B-B14F-4D97-AF65-F5344CB8AC3E}">
        <p14:creationId xmlns:p14="http://schemas.microsoft.com/office/powerpoint/2010/main" val="4171096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2883FA8-79C7-406C-8E9E-AD97C566925C}"/>
              </a:ext>
            </a:extLst>
          </p:cNvPr>
          <p:cNvSpPr>
            <a:spLocks noGrp="1"/>
          </p:cNvSpPr>
          <p:nvPr>
            <p:ph idx="1"/>
          </p:nvPr>
        </p:nvSpPr>
        <p:spPr>
          <a:xfrm>
            <a:off x="913795" y="905523"/>
            <a:ext cx="10353762" cy="4885678"/>
          </a:xfrm>
        </p:spPr>
        <p:txBody>
          <a:bodyPr/>
          <a:lstStyle/>
          <a:p>
            <a:pPr marL="36900" indent="0">
              <a:buNone/>
            </a:pPr>
            <a:r>
              <a:rPr lang="tr-TR" dirty="0"/>
              <a:t>Genel olarak sistemin performansı üzerine test edilmesi daha da çeşitlendirilebilir.</a:t>
            </a:r>
          </a:p>
          <a:p>
            <a:pPr marL="36900" indent="0">
              <a:buNone/>
            </a:pPr>
            <a:r>
              <a:rPr lang="tr-TR" dirty="0"/>
              <a:t> </a:t>
            </a:r>
          </a:p>
          <a:p>
            <a:pPr marL="36900" indent="0">
              <a:buNone/>
            </a:pPr>
            <a:r>
              <a:rPr lang="tr-TR" dirty="0"/>
              <a:t>Örneğin:</a:t>
            </a:r>
          </a:p>
          <a:p>
            <a:pPr marL="36900" indent="0">
              <a:buNone/>
            </a:pPr>
            <a:endParaRPr lang="tr-TR" dirty="0"/>
          </a:p>
          <a:p>
            <a:r>
              <a:rPr lang="tr-TR" dirty="0"/>
              <a:t> </a:t>
            </a:r>
            <a:r>
              <a:rPr lang="tr-TR" dirty="0" err="1"/>
              <a:t>Capacity</a:t>
            </a:r>
            <a:r>
              <a:rPr lang="tr-TR" dirty="0"/>
              <a:t> </a:t>
            </a:r>
            <a:r>
              <a:rPr lang="tr-TR" dirty="0" err="1"/>
              <a:t>Testing</a:t>
            </a:r>
            <a:r>
              <a:rPr lang="tr-TR" dirty="0"/>
              <a:t>: Uygulamanın uzun vadede barındırabileceği kullanıcı, dolayısıyla veri miktarı analizi.</a:t>
            </a:r>
          </a:p>
          <a:p>
            <a:r>
              <a:rPr lang="tr-TR" dirty="0" err="1"/>
              <a:t>Reliability</a:t>
            </a:r>
            <a:r>
              <a:rPr lang="tr-TR" dirty="0"/>
              <a:t>/</a:t>
            </a:r>
            <a:r>
              <a:rPr lang="tr-TR" dirty="0" err="1"/>
              <a:t>Recovery</a:t>
            </a:r>
            <a:r>
              <a:rPr lang="tr-TR" dirty="0"/>
              <a:t> </a:t>
            </a:r>
            <a:r>
              <a:rPr lang="tr-TR" dirty="0" err="1"/>
              <a:t>Testing</a:t>
            </a:r>
            <a:r>
              <a:rPr lang="tr-TR" dirty="0"/>
              <a:t>: Uygulamadın beklenmedik davranışlarda bulunması, yavaşlaması, durdurulması gibi durumlarda geri dönme becerisi ve geri dönme süresi incelenir.</a:t>
            </a:r>
          </a:p>
          <a:p>
            <a:r>
              <a:rPr lang="tr-TR" dirty="0"/>
              <a:t>…</a:t>
            </a:r>
          </a:p>
          <a:p>
            <a:endParaRPr lang="tr-TR" dirty="0"/>
          </a:p>
        </p:txBody>
      </p:sp>
    </p:spTree>
    <p:extLst>
      <p:ext uri="{BB962C8B-B14F-4D97-AF65-F5344CB8AC3E}">
        <p14:creationId xmlns:p14="http://schemas.microsoft.com/office/powerpoint/2010/main" val="218063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C875561-07DE-4797-9C74-A9D4DB449112}"/>
              </a:ext>
            </a:extLst>
          </p:cNvPr>
          <p:cNvSpPr>
            <a:spLocks noGrp="1"/>
          </p:cNvSpPr>
          <p:nvPr>
            <p:ph type="title"/>
          </p:nvPr>
        </p:nvSpPr>
        <p:spPr/>
        <p:txBody>
          <a:bodyPr/>
          <a:lstStyle/>
          <a:p>
            <a:r>
              <a:rPr lang="tr-TR" dirty="0"/>
              <a:t>SECURITY TESTING</a:t>
            </a:r>
          </a:p>
        </p:txBody>
      </p:sp>
      <p:sp>
        <p:nvSpPr>
          <p:cNvPr id="3" name="İçerik Yer Tutucusu 2">
            <a:extLst>
              <a:ext uri="{FF2B5EF4-FFF2-40B4-BE49-F238E27FC236}">
                <a16:creationId xmlns:a16="http://schemas.microsoft.com/office/drawing/2014/main" id="{3BA84823-C3FA-454F-9D22-0862AC681E8F}"/>
              </a:ext>
            </a:extLst>
          </p:cNvPr>
          <p:cNvSpPr>
            <a:spLocks noGrp="1"/>
          </p:cNvSpPr>
          <p:nvPr>
            <p:ph idx="1"/>
          </p:nvPr>
        </p:nvSpPr>
        <p:spPr/>
        <p:txBody>
          <a:bodyPr>
            <a:normAutofit fontScale="85000" lnSpcReduction="20000"/>
          </a:bodyPr>
          <a:lstStyle/>
          <a:p>
            <a:pPr marL="36900" indent="0">
              <a:buNone/>
            </a:pPr>
            <a:r>
              <a:rPr lang="tr-TR" dirty="0"/>
              <a:t>Ürün, kapalı kaynak ise yazılımın kaynak kodunun, </a:t>
            </a:r>
            <a:r>
              <a:rPr lang="tr-TR" dirty="0" err="1"/>
              <a:t>database</a:t>
            </a:r>
            <a:r>
              <a:rPr lang="tr-TR" dirty="0"/>
              <a:t> verilerinin, varsa kullanıcıya ait bilgilerin ne seviyede güvende olduğunu görmeyi amaçlar.</a:t>
            </a:r>
          </a:p>
          <a:p>
            <a:pPr marL="36900" indent="0">
              <a:buNone/>
            </a:pPr>
            <a:endParaRPr lang="tr-TR" dirty="0"/>
          </a:p>
          <a:p>
            <a:pPr marL="36900" indent="0">
              <a:buNone/>
            </a:pPr>
            <a:r>
              <a:rPr lang="tr-TR" dirty="0"/>
              <a:t>Yaygın olarak kullanılan bazı yazılım güvenlik testi teknikleri:</a:t>
            </a:r>
          </a:p>
          <a:p>
            <a:pPr marL="36900" indent="0">
              <a:buNone/>
            </a:pPr>
            <a:endParaRPr lang="tr-TR" dirty="0"/>
          </a:p>
          <a:p>
            <a:r>
              <a:rPr lang="tr-TR" dirty="0"/>
              <a:t>Access </a:t>
            </a:r>
            <a:r>
              <a:rPr lang="tr-TR" dirty="0" err="1"/>
              <a:t>to</a:t>
            </a:r>
            <a:r>
              <a:rPr lang="tr-TR" dirty="0"/>
              <a:t> Application</a:t>
            </a:r>
          </a:p>
          <a:p>
            <a:r>
              <a:rPr lang="tr-TR" dirty="0"/>
              <a:t>Data </a:t>
            </a:r>
            <a:r>
              <a:rPr lang="tr-TR" dirty="0" err="1"/>
              <a:t>Protection</a:t>
            </a:r>
            <a:endParaRPr lang="tr-TR" dirty="0"/>
          </a:p>
          <a:p>
            <a:r>
              <a:rPr lang="tr-TR" dirty="0"/>
              <a:t>Brute-Force Attack</a:t>
            </a:r>
          </a:p>
          <a:p>
            <a:r>
              <a:rPr lang="tr-TR" dirty="0"/>
              <a:t>SQL </a:t>
            </a:r>
            <a:r>
              <a:rPr lang="tr-TR" dirty="0" err="1"/>
              <a:t>Injection</a:t>
            </a:r>
            <a:r>
              <a:rPr lang="tr-TR" dirty="0"/>
              <a:t> </a:t>
            </a:r>
            <a:r>
              <a:rPr lang="tr-TR" dirty="0" err="1"/>
              <a:t>and</a:t>
            </a:r>
            <a:r>
              <a:rPr lang="tr-TR" dirty="0"/>
              <a:t> XSS (</a:t>
            </a:r>
            <a:r>
              <a:rPr lang="tr-TR" dirty="0" err="1"/>
              <a:t>cross</a:t>
            </a:r>
            <a:r>
              <a:rPr lang="tr-TR" dirty="0"/>
              <a:t>-site </a:t>
            </a:r>
            <a:r>
              <a:rPr lang="tr-TR" dirty="0" err="1"/>
              <a:t>scripting</a:t>
            </a:r>
            <a:r>
              <a:rPr lang="tr-TR" dirty="0"/>
              <a:t>)</a:t>
            </a:r>
          </a:p>
          <a:p>
            <a:r>
              <a:rPr lang="tr-TR" dirty="0" err="1"/>
              <a:t>Session</a:t>
            </a:r>
            <a:r>
              <a:rPr lang="tr-TR" dirty="0"/>
              <a:t> Management</a:t>
            </a:r>
          </a:p>
          <a:p>
            <a:r>
              <a:rPr lang="tr-TR" dirty="0" err="1"/>
              <a:t>Error</a:t>
            </a:r>
            <a:r>
              <a:rPr lang="tr-TR" dirty="0"/>
              <a:t> Handling</a:t>
            </a:r>
          </a:p>
          <a:p>
            <a:r>
              <a:rPr lang="tr-TR" dirty="0" err="1"/>
              <a:t>Specific</a:t>
            </a:r>
            <a:r>
              <a:rPr lang="tr-TR" dirty="0"/>
              <a:t> </a:t>
            </a:r>
            <a:r>
              <a:rPr lang="tr-TR" dirty="0" err="1"/>
              <a:t>Risky</a:t>
            </a:r>
            <a:r>
              <a:rPr lang="tr-TR" dirty="0"/>
              <a:t> </a:t>
            </a:r>
            <a:r>
              <a:rPr lang="tr-TR" dirty="0" err="1"/>
              <a:t>Functionalities</a:t>
            </a:r>
            <a:endParaRPr lang="tr-TR" dirty="0"/>
          </a:p>
          <a:p>
            <a:endParaRPr lang="tr-TR" dirty="0"/>
          </a:p>
        </p:txBody>
      </p:sp>
    </p:spTree>
    <p:extLst>
      <p:ext uri="{BB962C8B-B14F-4D97-AF65-F5344CB8AC3E}">
        <p14:creationId xmlns:p14="http://schemas.microsoft.com/office/powerpoint/2010/main" val="2208441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8" name="Picture 4" descr="functional testing types ile ilgili görsel sonucu">
            <a:extLst>
              <a:ext uri="{FF2B5EF4-FFF2-40B4-BE49-F238E27FC236}">
                <a16:creationId xmlns:a16="http://schemas.microsoft.com/office/drawing/2014/main" id="{DE66FE2D-9E05-436E-9796-59DC8C7D9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0627" y="1866622"/>
            <a:ext cx="6570746" cy="312475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3905671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67D4AFA-C922-4351-9B67-94E9B1DDEC6B}"/>
              </a:ext>
            </a:extLst>
          </p:cNvPr>
          <p:cNvSpPr>
            <a:spLocks noGrp="1"/>
          </p:cNvSpPr>
          <p:nvPr>
            <p:ph type="title"/>
          </p:nvPr>
        </p:nvSpPr>
        <p:spPr/>
        <p:txBody>
          <a:bodyPr/>
          <a:lstStyle/>
          <a:p>
            <a:r>
              <a:rPr lang="tr-TR" dirty="0"/>
              <a:t>Access </a:t>
            </a:r>
            <a:r>
              <a:rPr lang="tr-TR" dirty="0" err="1"/>
              <a:t>to</a:t>
            </a:r>
            <a:r>
              <a:rPr lang="tr-TR" dirty="0"/>
              <a:t> Application</a:t>
            </a:r>
          </a:p>
        </p:txBody>
      </p:sp>
      <p:sp>
        <p:nvSpPr>
          <p:cNvPr id="3" name="İçerik Yer Tutucusu 2">
            <a:extLst>
              <a:ext uri="{FF2B5EF4-FFF2-40B4-BE49-F238E27FC236}">
                <a16:creationId xmlns:a16="http://schemas.microsoft.com/office/drawing/2014/main" id="{AA8199B2-EBC4-47B4-9318-7EDCDAB12B0F}"/>
              </a:ext>
            </a:extLst>
          </p:cNvPr>
          <p:cNvSpPr>
            <a:spLocks noGrp="1"/>
          </p:cNvSpPr>
          <p:nvPr>
            <p:ph idx="1"/>
          </p:nvPr>
        </p:nvSpPr>
        <p:spPr/>
        <p:txBody>
          <a:bodyPr/>
          <a:lstStyle/>
          <a:p>
            <a:pPr marL="36900" indent="0">
              <a:buNone/>
            </a:pPr>
            <a:r>
              <a:rPr lang="tr-TR" dirty="0"/>
              <a:t>Roller ve haklarının doğru eşleştiği bir sistem oluşturmak amacıyla yazılımın belli bölümlerine erişim haklarının doğru kişilere verilmiş olup olmadığı test edilir.</a:t>
            </a:r>
          </a:p>
          <a:p>
            <a:pPr marL="36900" indent="0">
              <a:buNone/>
            </a:pPr>
            <a:r>
              <a:rPr lang="tr-TR" dirty="0"/>
              <a:t>Herhangi bir açık olup olmadığı konusunda emin olmak için basit bazı küçük sızma denemeleri yapılır.</a:t>
            </a:r>
          </a:p>
          <a:p>
            <a:pPr marL="36900" indent="0">
              <a:buNone/>
            </a:pPr>
            <a:r>
              <a:rPr lang="tr-TR" dirty="0"/>
              <a:t>Kısaca özetlemek gerekirse kullanıcının kim olduğu ve ne yapabildiği test edilir.</a:t>
            </a:r>
          </a:p>
        </p:txBody>
      </p:sp>
    </p:spTree>
    <p:extLst>
      <p:ext uri="{BB962C8B-B14F-4D97-AF65-F5344CB8AC3E}">
        <p14:creationId xmlns:p14="http://schemas.microsoft.com/office/powerpoint/2010/main" val="130499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6F96514-F13E-4C51-BE1E-D1A67454C4F3}"/>
              </a:ext>
            </a:extLst>
          </p:cNvPr>
          <p:cNvSpPr>
            <a:spLocks noGrp="1"/>
          </p:cNvSpPr>
          <p:nvPr>
            <p:ph type="title"/>
          </p:nvPr>
        </p:nvSpPr>
        <p:spPr/>
        <p:txBody>
          <a:bodyPr/>
          <a:lstStyle/>
          <a:p>
            <a:r>
              <a:rPr lang="tr-TR" dirty="0"/>
              <a:t>Data </a:t>
            </a:r>
            <a:r>
              <a:rPr lang="tr-TR" dirty="0" err="1"/>
              <a:t>Protection</a:t>
            </a:r>
            <a:endParaRPr lang="tr-TR" dirty="0"/>
          </a:p>
        </p:txBody>
      </p:sp>
      <p:sp>
        <p:nvSpPr>
          <p:cNvPr id="3" name="İçerik Yer Tutucusu 2">
            <a:extLst>
              <a:ext uri="{FF2B5EF4-FFF2-40B4-BE49-F238E27FC236}">
                <a16:creationId xmlns:a16="http://schemas.microsoft.com/office/drawing/2014/main" id="{C71460B9-967F-4B24-9D93-624878A5D6E9}"/>
              </a:ext>
            </a:extLst>
          </p:cNvPr>
          <p:cNvSpPr>
            <a:spLocks noGrp="1"/>
          </p:cNvSpPr>
          <p:nvPr>
            <p:ph idx="1"/>
          </p:nvPr>
        </p:nvSpPr>
        <p:spPr/>
        <p:txBody>
          <a:bodyPr/>
          <a:lstStyle/>
          <a:p>
            <a:pPr marL="36900" indent="0">
              <a:buNone/>
            </a:pPr>
            <a:r>
              <a:rPr lang="tr-TR" dirty="0"/>
              <a:t>Access </a:t>
            </a:r>
            <a:r>
              <a:rPr lang="tr-TR" dirty="0" err="1"/>
              <a:t>to</a:t>
            </a:r>
            <a:r>
              <a:rPr lang="tr-TR" dirty="0"/>
              <a:t> </a:t>
            </a:r>
            <a:r>
              <a:rPr lang="tr-TR" dirty="0" err="1"/>
              <a:t>Application’da</a:t>
            </a:r>
            <a:r>
              <a:rPr lang="tr-TR" dirty="0"/>
              <a:t> bahsi geçen duruma oldukça fazla benzerlik gösteren bu teknikte de bazı spesifik verilerin kimler tarafından erişilebilir ve kontrol edilebilir olduğu testleri yapılır. Farklı olarak ise verilerin, yazılım modülleri arasındaki aktarımı sırasındaki durumlar göz önüne alınır.</a:t>
            </a:r>
          </a:p>
          <a:p>
            <a:pPr marL="36900" indent="0">
              <a:buNone/>
            </a:pPr>
            <a:endParaRPr lang="tr-TR" dirty="0"/>
          </a:p>
          <a:p>
            <a:pPr marL="36900" indent="0">
              <a:buNone/>
            </a:pPr>
            <a:r>
              <a:rPr lang="tr-TR" dirty="0"/>
              <a:t>Örneğin aktarım sırasında verinin şifrelenip şifrelenmediği, şifreleme algoritmasının gizliliği veya verinin, izni olmayan modüle, birime </a:t>
            </a:r>
            <a:r>
              <a:rPr lang="tr-TR" dirty="0" err="1"/>
              <a:t>aktarılabilirliği</a:t>
            </a:r>
            <a:r>
              <a:rPr lang="tr-TR" dirty="0"/>
              <a:t> denetlenir.</a:t>
            </a:r>
          </a:p>
        </p:txBody>
      </p:sp>
    </p:spTree>
    <p:extLst>
      <p:ext uri="{BB962C8B-B14F-4D97-AF65-F5344CB8AC3E}">
        <p14:creationId xmlns:p14="http://schemas.microsoft.com/office/powerpoint/2010/main" val="2573521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C8AD1FD0-CA0C-4587-BE4E-AD6E3C969323}"/>
              </a:ext>
            </a:extLst>
          </p:cNvPr>
          <p:cNvSpPr>
            <a:spLocks noGrp="1"/>
          </p:cNvSpPr>
          <p:nvPr>
            <p:ph type="title"/>
          </p:nvPr>
        </p:nvSpPr>
        <p:spPr/>
        <p:txBody>
          <a:bodyPr/>
          <a:lstStyle/>
          <a:p>
            <a:r>
              <a:rPr lang="tr-TR" dirty="0"/>
              <a:t>Brute-Force Attack</a:t>
            </a:r>
          </a:p>
        </p:txBody>
      </p:sp>
      <p:sp>
        <p:nvSpPr>
          <p:cNvPr id="3" name="İçerik Yer Tutucusu 2">
            <a:extLst>
              <a:ext uri="{FF2B5EF4-FFF2-40B4-BE49-F238E27FC236}">
                <a16:creationId xmlns:a16="http://schemas.microsoft.com/office/drawing/2014/main" id="{EFCF0680-B655-4BBE-BCDC-9AB5B8CAD8BB}"/>
              </a:ext>
            </a:extLst>
          </p:cNvPr>
          <p:cNvSpPr>
            <a:spLocks noGrp="1"/>
          </p:cNvSpPr>
          <p:nvPr>
            <p:ph idx="1"/>
          </p:nvPr>
        </p:nvSpPr>
        <p:spPr/>
        <p:txBody>
          <a:bodyPr/>
          <a:lstStyle/>
          <a:p>
            <a:pPr marL="36900" indent="0">
              <a:buNone/>
            </a:pPr>
            <a:r>
              <a:rPr lang="tr-TR" dirty="0"/>
              <a:t>Yaygın bir şekilde kaba kuvvet saldırısı olarak çevrilen </a:t>
            </a:r>
            <a:r>
              <a:rPr lang="tr-TR" dirty="0" err="1"/>
              <a:t>yazılımsal</a:t>
            </a:r>
            <a:r>
              <a:rPr lang="tr-TR" dirty="0"/>
              <a:t> bir sızma tekniğidir. Kullanımının yaygın olması nedeniyle test eden, bu tekniği kendisi de deneyip sistemin bu saldırıya ne kadar süre karşı koyabileceğini tahmin etmeye çalışır.</a:t>
            </a:r>
          </a:p>
          <a:p>
            <a:pPr marL="36900" indent="0">
              <a:buNone/>
            </a:pPr>
            <a:endParaRPr lang="tr-TR" dirty="0"/>
          </a:p>
          <a:p>
            <a:pPr marL="36900" indent="0">
              <a:buNone/>
            </a:pPr>
            <a:r>
              <a:rPr lang="tr-TR" dirty="0"/>
              <a:t>Bu tarz bir saldırıdan korunmanın en basit ve yaygın yolu ise hesabı, yapılan belli miktarda denemeden sonra belli bir süre için kapatmaktır. </a:t>
            </a:r>
          </a:p>
        </p:txBody>
      </p:sp>
    </p:spTree>
    <p:extLst>
      <p:ext uri="{BB962C8B-B14F-4D97-AF65-F5344CB8AC3E}">
        <p14:creationId xmlns:p14="http://schemas.microsoft.com/office/powerpoint/2010/main" val="3044833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D6E1535-5D26-4E61-99B9-0E2EBC1DD131}"/>
              </a:ext>
            </a:extLst>
          </p:cNvPr>
          <p:cNvSpPr>
            <a:spLocks noGrp="1"/>
          </p:cNvSpPr>
          <p:nvPr>
            <p:ph type="title"/>
          </p:nvPr>
        </p:nvSpPr>
        <p:spPr/>
        <p:txBody>
          <a:bodyPr/>
          <a:lstStyle/>
          <a:p>
            <a:r>
              <a:rPr lang="tr-TR" dirty="0"/>
              <a:t>SQL </a:t>
            </a:r>
            <a:r>
              <a:rPr lang="tr-TR" dirty="0" err="1"/>
              <a:t>Injection</a:t>
            </a:r>
            <a:r>
              <a:rPr lang="tr-TR" dirty="0"/>
              <a:t> </a:t>
            </a:r>
            <a:r>
              <a:rPr lang="tr-TR" dirty="0" err="1"/>
              <a:t>and</a:t>
            </a:r>
            <a:r>
              <a:rPr lang="tr-TR" dirty="0"/>
              <a:t> XSS (</a:t>
            </a:r>
            <a:r>
              <a:rPr lang="tr-TR" dirty="0" err="1"/>
              <a:t>cross</a:t>
            </a:r>
            <a:r>
              <a:rPr lang="tr-TR" dirty="0"/>
              <a:t>-site </a:t>
            </a:r>
            <a:r>
              <a:rPr lang="tr-TR" dirty="0" err="1"/>
              <a:t>scripting</a:t>
            </a:r>
            <a:r>
              <a:rPr lang="tr-TR" dirty="0"/>
              <a:t>)</a:t>
            </a:r>
          </a:p>
        </p:txBody>
      </p:sp>
      <p:sp>
        <p:nvSpPr>
          <p:cNvPr id="3" name="İçerik Yer Tutucusu 2">
            <a:extLst>
              <a:ext uri="{FF2B5EF4-FFF2-40B4-BE49-F238E27FC236}">
                <a16:creationId xmlns:a16="http://schemas.microsoft.com/office/drawing/2014/main" id="{4F57D73E-82FD-4D0C-BBC7-4B8FA878D40B}"/>
              </a:ext>
            </a:extLst>
          </p:cNvPr>
          <p:cNvSpPr>
            <a:spLocks noGrp="1"/>
          </p:cNvSpPr>
          <p:nvPr>
            <p:ph idx="1"/>
          </p:nvPr>
        </p:nvSpPr>
        <p:spPr/>
        <p:txBody>
          <a:bodyPr/>
          <a:lstStyle/>
          <a:p>
            <a:pPr marL="36900" indent="0">
              <a:buNone/>
            </a:pPr>
            <a:r>
              <a:rPr lang="tr-TR" dirty="0"/>
              <a:t>İkisi de birbirine benzer saldırı türleri olduklarından aynı başlığa aldım.</a:t>
            </a:r>
          </a:p>
          <a:p>
            <a:pPr marL="36900" indent="0">
              <a:buNone/>
            </a:pPr>
            <a:r>
              <a:rPr lang="tr-TR" dirty="0"/>
              <a:t>Temel olarak </a:t>
            </a:r>
            <a:r>
              <a:rPr lang="tr-TR" dirty="0" err="1"/>
              <a:t>database’deki</a:t>
            </a:r>
            <a:r>
              <a:rPr lang="tr-TR" dirty="0"/>
              <a:t> boşluklara eklenen küçük kod satırları ile yapılan saldırıya denir.</a:t>
            </a:r>
          </a:p>
          <a:p>
            <a:pPr marL="36900" indent="0">
              <a:buNone/>
            </a:pPr>
            <a:r>
              <a:rPr lang="tr-TR" dirty="0"/>
              <a:t>Bu durumu önlemek adına, </a:t>
            </a:r>
            <a:r>
              <a:rPr lang="tr-TR" dirty="0" err="1"/>
              <a:t>database’deki</a:t>
            </a:r>
            <a:r>
              <a:rPr lang="tr-TR" dirty="0"/>
              <a:t> her bir veri alanı için girilecek olan veri boyutuna uygun bir alt sınır belirlenir ve herhangi bir </a:t>
            </a:r>
            <a:r>
              <a:rPr lang="tr-TR" dirty="0" err="1"/>
              <a:t>script</a:t>
            </a:r>
            <a:r>
              <a:rPr lang="tr-TR" dirty="0"/>
              <a:t> ifadesinin yer almasına izin verilmez.</a:t>
            </a:r>
          </a:p>
          <a:p>
            <a:pPr marL="36900" indent="0">
              <a:buNone/>
            </a:pPr>
            <a:r>
              <a:rPr lang="tr-TR" dirty="0"/>
              <a:t>Test aşamasında ise basitçe </a:t>
            </a:r>
            <a:r>
              <a:rPr lang="tr-TR" dirty="0" err="1"/>
              <a:t>veritabanı</a:t>
            </a:r>
            <a:r>
              <a:rPr lang="tr-TR" dirty="0"/>
              <a:t> taranır büyük boyutlu alanlar incelenir gereksiz büyüklükteki alanlar küçültülür, ayrıca veriler arasında herhangi bir </a:t>
            </a:r>
            <a:r>
              <a:rPr lang="tr-TR" dirty="0" err="1"/>
              <a:t>script</a:t>
            </a:r>
            <a:r>
              <a:rPr lang="tr-TR" dirty="0"/>
              <a:t> (kod parçası) ifadesinin var olup olmadığı incelenir.</a:t>
            </a:r>
          </a:p>
        </p:txBody>
      </p:sp>
    </p:spTree>
    <p:extLst>
      <p:ext uri="{BB962C8B-B14F-4D97-AF65-F5344CB8AC3E}">
        <p14:creationId xmlns:p14="http://schemas.microsoft.com/office/powerpoint/2010/main" val="393385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EA4C17D-7F70-4862-8780-7D85E582006A}"/>
              </a:ext>
            </a:extLst>
          </p:cNvPr>
          <p:cNvSpPr>
            <a:spLocks noGrp="1"/>
          </p:cNvSpPr>
          <p:nvPr>
            <p:ph type="title"/>
          </p:nvPr>
        </p:nvSpPr>
        <p:spPr/>
        <p:txBody>
          <a:bodyPr>
            <a:normAutofit/>
          </a:bodyPr>
          <a:lstStyle/>
          <a:p>
            <a:r>
              <a:rPr lang="tr-TR" dirty="0" err="1"/>
              <a:t>Session</a:t>
            </a:r>
            <a:r>
              <a:rPr lang="tr-TR" dirty="0"/>
              <a:t> Management</a:t>
            </a:r>
          </a:p>
        </p:txBody>
      </p:sp>
      <p:sp>
        <p:nvSpPr>
          <p:cNvPr id="3" name="İçerik Yer Tutucusu 2">
            <a:extLst>
              <a:ext uri="{FF2B5EF4-FFF2-40B4-BE49-F238E27FC236}">
                <a16:creationId xmlns:a16="http://schemas.microsoft.com/office/drawing/2014/main" id="{99E69CB0-99B1-4ADD-AD17-A2DDC4B08167}"/>
              </a:ext>
            </a:extLst>
          </p:cNvPr>
          <p:cNvSpPr>
            <a:spLocks noGrp="1"/>
          </p:cNvSpPr>
          <p:nvPr>
            <p:ph idx="1"/>
          </p:nvPr>
        </p:nvSpPr>
        <p:spPr/>
        <p:txBody>
          <a:bodyPr/>
          <a:lstStyle/>
          <a:p>
            <a:pPr marL="36900" indent="0">
              <a:buNone/>
            </a:pPr>
            <a:r>
              <a:rPr lang="tr-TR" dirty="0"/>
              <a:t>Oturum işlemleri kısaca, bir kullanıcının sunucu ile olan http istek ve cevap alışverişleri şeklinde özetlenebilir.</a:t>
            </a:r>
          </a:p>
          <a:p>
            <a:pPr marL="36900" indent="0">
              <a:buNone/>
            </a:pPr>
            <a:r>
              <a:rPr lang="tr-TR" dirty="0"/>
              <a:t>Bu durumda bir uygulamanın oturum işlemlerini test ederken, örneğin şu işlemler yerine getirilebilir:</a:t>
            </a:r>
          </a:p>
          <a:p>
            <a:pPr marL="494100" indent="-457200">
              <a:buAutoNum type="arabicPeriod"/>
            </a:pPr>
            <a:r>
              <a:rPr lang="tr-TR" dirty="0"/>
              <a:t>Oturumun maksimum kullanım ömrü</a:t>
            </a:r>
          </a:p>
          <a:p>
            <a:pPr marL="494100" indent="-457200">
              <a:buAutoNum type="arabicPeriod"/>
            </a:pPr>
            <a:r>
              <a:rPr lang="tr-TR" dirty="0"/>
              <a:t>Kullanım ömrünü geçen oturumlara erişim</a:t>
            </a:r>
          </a:p>
          <a:p>
            <a:pPr marL="494100" indent="-457200">
              <a:buAutoNum type="arabicPeriod"/>
            </a:pPr>
            <a:r>
              <a:rPr lang="tr-TR" dirty="0"/>
              <a:t>Çerezlerin yönetimi ve saklanma süreleri</a:t>
            </a:r>
          </a:p>
          <a:p>
            <a:pPr marL="494100" indent="-457200">
              <a:buAutoNum type="arabicPeriod"/>
            </a:pPr>
            <a:r>
              <a:rPr lang="tr-TR" dirty="0"/>
              <a:t>Tek bir kullanıcının birden fazla hesabının olup olmaması</a:t>
            </a:r>
          </a:p>
          <a:p>
            <a:pPr marL="494100" indent="-457200">
              <a:buAutoNum type="arabicPeriod"/>
            </a:pPr>
            <a:r>
              <a:rPr lang="tr-TR" dirty="0"/>
              <a:t>…</a:t>
            </a:r>
          </a:p>
          <a:p>
            <a:pPr marL="494100" indent="-457200">
              <a:buAutoNum type="arabicPeriod"/>
            </a:pPr>
            <a:endParaRPr lang="tr-TR" dirty="0"/>
          </a:p>
        </p:txBody>
      </p:sp>
    </p:spTree>
    <p:extLst>
      <p:ext uri="{BB962C8B-B14F-4D97-AF65-F5344CB8AC3E}">
        <p14:creationId xmlns:p14="http://schemas.microsoft.com/office/powerpoint/2010/main" val="1077846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C829653D-41F5-4382-B684-5F595B6D213B}"/>
              </a:ext>
            </a:extLst>
          </p:cNvPr>
          <p:cNvSpPr>
            <a:spLocks noGrp="1"/>
          </p:cNvSpPr>
          <p:nvPr>
            <p:ph type="title"/>
          </p:nvPr>
        </p:nvSpPr>
        <p:spPr/>
        <p:txBody>
          <a:bodyPr/>
          <a:lstStyle/>
          <a:p>
            <a:r>
              <a:rPr lang="tr-TR" dirty="0" err="1"/>
              <a:t>Error</a:t>
            </a:r>
            <a:r>
              <a:rPr lang="tr-TR" dirty="0"/>
              <a:t> Handling</a:t>
            </a:r>
          </a:p>
        </p:txBody>
      </p:sp>
      <p:sp>
        <p:nvSpPr>
          <p:cNvPr id="3" name="İçerik Yer Tutucusu 2">
            <a:extLst>
              <a:ext uri="{FF2B5EF4-FFF2-40B4-BE49-F238E27FC236}">
                <a16:creationId xmlns:a16="http://schemas.microsoft.com/office/drawing/2014/main" id="{9F561827-5BB8-4EFC-8C70-2E25DCE7854D}"/>
              </a:ext>
            </a:extLst>
          </p:cNvPr>
          <p:cNvSpPr>
            <a:spLocks noGrp="1"/>
          </p:cNvSpPr>
          <p:nvPr>
            <p:ph idx="1"/>
          </p:nvPr>
        </p:nvSpPr>
        <p:spPr/>
        <p:txBody>
          <a:bodyPr/>
          <a:lstStyle/>
          <a:p>
            <a:pPr marL="36900" indent="0">
              <a:buNone/>
            </a:pPr>
            <a:r>
              <a:rPr lang="tr-TR" dirty="0"/>
              <a:t>Uygulamanın çeşitli durumlarda kullanıcıya yolladığı hata mesajları, herhangi bir kritik bilgi içermemelidir.</a:t>
            </a:r>
          </a:p>
          <a:p>
            <a:pPr marL="36900" indent="0">
              <a:buNone/>
            </a:pPr>
            <a:endParaRPr lang="tr-TR" dirty="0"/>
          </a:p>
          <a:p>
            <a:pPr marL="36900" indent="0">
              <a:buNone/>
            </a:pPr>
            <a:r>
              <a:rPr lang="tr-TR" dirty="0"/>
              <a:t>Test aşamasında, yığın izlerinin denetlenmesi önerilir. Yaygınlıkla meydana gelen, uygulamaya geri gönderilen hata iletisinin, bilgisayar korsanları için ilginç bilgiler içeren yığın izleri içerecek şekilde düzenlenmiş, istisnai girdiler içermesi gibi durumlar önlenmelidir.</a:t>
            </a:r>
          </a:p>
        </p:txBody>
      </p:sp>
    </p:spTree>
    <p:extLst>
      <p:ext uri="{BB962C8B-B14F-4D97-AF65-F5344CB8AC3E}">
        <p14:creationId xmlns:p14="http://schemas.microsoft.com/office/powerpoint/2010/main" val="2404973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631752F-4026-4402-94D3-7F8BB1B3F4B1}"/>
              </a:ext>
            </a:extLst>
          </p:cNvPr>
          <p:cNvSpPr>
            <a:spLocks noGrp="1"/>
          </p:cNvSpPr>
          <p:nvPr>
            <p:ph type="title"/>
          </p:nvPr>
        </p:nvSpPr>
        <p:spPr/>
        <p:txBody>
          <a:bodyPr/>
          <a:lstStyle/>
          <a:p>
            <a:r>
              <a:rPr lang="tr-TR" dirty="0" err="1"/>
              <a:t>Specific</a:t>
            </a:r>
            <a:r>
              <a:rPr lang="tr-TR" dirty="0"/>
              <a:t> </a:t>
            </a:r>
            <a:r>
              <a:rPr lang="tr-TR" dirty="0" err="1"/>
              <a:t>Risky</a:t>
            </a:r>
            <a:r>
              <a:rPr lang="tr-TR" dirty="0"/>
              <a:t> </a:t>
            </a:r>
            <a:r>
              <a:rPr lang="tr-TR" dirty="0" err="1"/>
              <a:t>Functionalities</a:t>
            </a:r>
            <a:endParaRPr lang="tr-TR" dirty="0"/>
          </a:p>
        </p:txBody>
      </p:sp>
      <p:sp>
        <p:nvSpPr>
          <p:cNvPr id="3" name="İçerik Yer Tutucusu 2">
            <a:extLst>
              <a:ext uri="{FF2B5EF4-FFF2-40B4-BE49-F238E27FC236}">
                <a16:creationId xmlns:a16="http://schemas.microsoft.com/office/drawing/2014/main" id="{E31A70BD-7E31-4C16-9CD8-1E66313C9330}"/>
              </a:ext>
            </a:extLst>
          </p:cNvPr>
          <p:cNvSpPr>
            <a:spLocks noGrp="1"/>
          </p:cNvSpPr>
          <p:nvPr>
            <p:ph idx="1"/>
          </p:nvPr>
        </p:nvSpPr>
        <p:spPr/>
        <p:txBody>
          <a:bodyPr/>
          <a:lstStyle/>
          <a:p>
            <a:pPr marL="36900" indent="0">
              <a:buNone/>
            </a:pPr>
            <a:r>
              <a:rPr lang="tr-TR" dirty="0"/>
              <a:t>Temel olarak 2 temel riskli işlemden bahsedecek olursak bunlar ödeme ve dosya yükleme işlemleridir.</a:t>
            </a:r>
          </a:p>
          <a:p>
            <a:pPr marL="36900" indent="0">
              <a:buNone/>
            </a:pPr>
            <a:endParaRPr lang="tr-TR" dirty="0"/>
          </a:p>
          <a:p>
            <a:pPr marL="36900" indent="0">
              <a:buNone/>
            </a:pPr>
            <a:r>
              <a:rPr lang="tr-TR" dirty="0"/>
              <a:t>Sisteme kullanıcı tarafından yüklenen dosyalar iyi incelenmelidir. Kontrol eden otomatik yazılımların güncelliği ve çalışır durumda oluşu kontrol edilmelidir.</a:t>
            </a:r>
          </a:p>
          <a:p>
            <a:pPr marL="36900" indent="0">
              <a:buNone/>
            </a:pPr>
            <a:r>
              <a:rPr lang="tr-TR" dirty="0"/>
              <a:t>Ödemeler için ise öncelikli olarak enjeksiyon açıkları, güvenli olmayan şifreleri depolama, arabellek taşmaları, şifre tahmini gibi durumların incelenmesi önemlidir.</a:t>
            </a:r>
          </a:p>
        </p:txBody>
      </p:sp>
    </p:spTree>
    <p:extLst>
      <p:ext uri="{BB962C8B-B14F-4D97-AF65-F5344CB8AC3E}">
        <p14:creationId xmlns:p14="http://schemas.microsoft.com/office/powerpoint/2010/main" val="127342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3AAB8F0-8A35-4B99-8937-5B83A5700E7B}"/>
              </a:ext>
            </a:extLst>
          </p:cNvPr>
          <p:cNvSpPr>
            <a:spLocks noGrp="1"/>
          </p:cNvSpPr>
          <p:nvPr>
            <p:ph type="title"/>
          </p:nvPr>
        </p:nvSpPr>
        <p:spPr/>
        <p:txBody>
          <a:bodyPr/>
          <a:lstStyle/>
          <a:p>
            <a:r>
              <a:rPr lang="tr-TR" dirty="0"/>
              <a:t>USABILITY TESTING</a:t>
            </a:r>
          </a:p>
        </p:txBody>
      </p:sp>
      <p:sp>
        <p:nvSpPr>
          <p:cNvPr id="3" name="İçerik Yer Tutucusu 2">
            <a:extLst>
              <a:ext uri="{FF2B5EF4-FFF2-40B4-BE49-F238E27FC236}">
                <a16:creationId xmlns:a16="http://schemas.microsoft.com/office/drawing/2014/main" id="{2B6732C3-19D2-437F-AFB7-8759743F4997}"/>
              </a:ext>
            </a:extLst>
          </p:cNvPr>
          <p:cNvSpPr>
            <a:spLocks noGrp="1"/>
          </p:cNvSpPr>
          <p:nvPr>
            <p:ph idx="1"/>
          </p:nvPr>
        </p:nvSpPr>
        <p:spPr/>
        <p:txBody>
          <a:bodyPr/>
          <a:lstStyle/>
          <a:p>
            <a:pPr marL="36900" indent="0">
              <a:buNone/>
            </a:pPr>
            <a:r>
              <a:rPr lang="tr-TR" dirty="0"/>
              <a:t>Yazılımın, son kullanıcılarca kullanılabilir olmasının amaçlandığı, kesin yargılar oluşturmanın mümkün olmadığı, kullanıcı bakış açılı bir değerlendirme aşamasıdır. </a:t>
            </a:r>
          </a:p>
          <a:p>
            <a:pPr marL="36900" indent="0">
              <a:buNone/>
            </a:pPr>
            <a:endParaRPr lang="tr-TR" dirty="0"/>
          </a:p>
          <a:p>
            <a:pPr marL="36900" indent="0">
              <a:buNone/>
            </a:pPr>
            <a:r>
              <a:rPr lang="tr-TR" dirty="0"/>
              <a:t>Bu test aşamasında asıl olarak kullanıcıların beklentilerine yeterlilik, kullanım ve öğrenme kolaylığı gibi konular ele alındığından test eden tarafından geliştiricinin, kullanıcı bakış açılı yaklaşımındaki eksiklikleri değerlendirilir. </a:t>
            </a:r>
          </a:p>
          <a:p>
            <a:pPr marL="36900" indent="0">
              <a:buNone/>
            </a:pPr>
            <a:endParaRPr lang="tr-TR" dirty="0"/>
          </a:p>
          <a:p>
            <a:pPr marL="36900" indent="0">
              <a:buNone/>
            </a:pPr>
            <a:r>
              <a:rPr lang="tr-TR" dirty="0"/>
              <a:t>Yaygın olarak kullanılan, kullanıcıların geri dönüşleriyle hazırlanmış bir kullanılabilirlik testi planı ile işe başlamak oldukça akılcı olacaktır; ne de olsa neredeyse tamamen son kullanıcının</a:t>
            </a:r>
          </a:p>
          <a:p>
            <a:pPr marL="36900" indent="0">
              <a:buNone/>
            </a:pPr>
            <a:r>
              <a:rPr lang="tr-TR" dirty="0"/>
              <a:t>deneyimlerinin ve beklentilerinin değerlendirildiği bir aşama olduğundan bahsetmiştik.</a:t>
            </a:r>
          </a:p>
        </p:txBody>
      </p:sp>
    </p:spTree>
    <p:extLst>
      <p:ext uri="{BB962C8B-B14F-4D97-AF65-F5344CB8AC3E}">
        <p14:creationId xmlns:p14="http://schemas.microsoft.com/office/powerpoint/2010/main" val="1655530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C90F41B-38E3-4721-B8BE-5086EA0D4795}"/>
              </a:ext>
            </a:extLst>
          </p:cNvPr>
          <p:cNvSpPr>
            <a:spLocks noGrp="1"/>
          </p:cNvSpPr>
          <p:nvPr>
            <p:ph idx="1"/>
          </p:nvPr>
        </p:nvSpPr>
        <p:spPr>
          <a:xfrm>
            <a:off x="913795" y="1074821"/>
            <a:ext cx="10353762" cy="4716379"/>
          </a:xfrm>
        </p:spPr>
        <p:txBody>
          <a:bodyPr/>
          <a:lstStyle/>
          <a:p>
            <a:pPr marL="36900" indent="0">
              <a:buNone/>
            </a:pPr>
            <a:r>
              <a:rPr lang="tr-TR" dirty="0"/>
              <a:t>Bu aşamanın devamında, kullanıcıdan alınan geri dönüşlerin, kaotik bir ortam oluşturmaması adına sınırlandırılması, filtrelenmesi, </a:t>
            </a:r>
            <a:r>
              <a:rPr lang="tr-TR" dirty="0" err="1"/>
              <a:t>sıralandırılması</a:t>
            </a:r>
            <a:r>
              <a:rPr lang="tr-TR" dirty="0"/>
              <a:t>, sınıflandırılması gibi bazı düzenleme adımları uygulanmalıdır. Bu sayede testin daha efektif ve hızlı ilerleyebileceği bir planı yapılır. Aksi halde öncelikli olması gereken bir güncellemenin gerçekleştirilmemesi veya geciktirilmesi gibi hatalar yapılabilir.</a:t>
            </a:r>
          </a:p>
          <a:p>
            <a:pPr marL="36900" indent="0">
              <a:buNone/>
            </a:pPr>
            <a:endParaRPr lang="tr-TR" dirty="0"/>
          </a:p>
          <a:p>
            <a:pPr marL="36900" indent="0">
              <a:buNone/>
            </a:pPr>
            <a:r>
              <a:rPr lang="tr-TR" dirty="0"/>
              <a:t>Geliştirilen yazılımın veya uygulamanın türüne göre değişiklik gösterecektir ancak yine de kullanıcıların her biri, birbirlerinden farklı özelliklere (kültürel yapı, eğitim düzeyi, maddi imkan vb.) sahip olacaklardır. Bu durum farklı bakış açıları yaratacağından, beklentilerin oldukça geniş bir yelpazede dağılım göstermesi muhtemeldir.</a:t>
            </a:r>
          </a:p>
          <a:p>
            <a:pPr marL="36900" indent="0">
              <a:buNone/>
            </a:pPr>
            <a:endParaRPr lang="tr-TR" dirty="0"/>
          </a:p>
          <a:p>
            <a:pPr marL="36900" indent="0">
              <a:buNone/>
            </a:pPr>
            <a:endParaRPr lang="tr-TR" dirty="0"/>
          </a:p>
        </p:txBody>
      </p:sp>
    </p:spTree>
    <p:extLst>
      <p:ext uri="{BB962C8B-B14F-4D97-AF65-F5344CB8AC3E}">
        <p14:creationId xmlns:p14="http://schemas.microsoft.com/office/powerpoint/2010/main" val="986636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E57B837-5AB5-410C-9FB2-BE76030F16AA}"/>
              </a:ext>
            </a:extLst>
          </p:cNvPr>
          <p:cNvSpPr>
            <a:spLocks noGrp="1"/>
          </p:cNvSpPr>
          <p:nvPr>
            <p:ph idx="1"/>
          </p:nvPr>
        </p:nvSpPr>
        <p:spPr>
          <a:xfrm>
            <a:off x="913795" y="978569"/>
            <a:ext cx="10353762" cy="4812632"/>
          </a:xfrm>
        </p:spPr>
        <p:txBody>
          <a:bodyPr>
            <a:normAutofit fontScale="77500" lnSpcReduction="20000"/>
          </a:bodyPr>
          <a:lstStyle/>
          <a:p>
            <a:pPr marL="36900" indent="0">
              <a:buNone/>
            </a:pPr>
            <a:r>
              <a:rPr lang="tr-TR" dirty="0"/>
              <a:t>Bahsedilen durumu daha anlaşılır kılmak adına çeşitli senaryolar ele alınabilir:</a:t>
            </a:r>
          </a:p>
          <a:p>
            <a:pPr marL="36900" indent="0">
              <a:buNone/>
            </a:pPr>
            <a:endParaRPr lang="tr-TR" dirty="0"/>
          </a:p>
          <a:p>
            <a:pPr marL="36900" indent="0">
              <a:buNone/>
            </a:pPr>
            <a:r>
              <a:rPr lang="tr-TR" dirty="0"/>
              <a:t>Örnek: </a:t>
            </a:r>
          </a:p>
          <a:p>
            <a:r>
              <a:rPr lang="tr-TR" dirty="0"/>
              <a:t>Kullanıcıların büyük bir kısmı, yazılımdaki takvim menüsünün konumundan,</a:t>
            </a:r>
          </a:p>
          <a:p>
            <a:r>
              <a:rPr lang="tr-TR" dirty="0"/>
              <a:t>Bir kısmı ana menünün kullanımının zorluğundan,</a:t>
            </a:r>
          </a:p>
          <a:p>
            <a:r>
              <a:rPr lang="tr-TR" dirty="0"/>
              <a:t>Diğer bir kısım bazı erişim sorunlarından şikayetçi,</a:t>
            </a:r>
          </a:p>
          <a:p>
            <a:pPr marL="36900" indent="0">
              <a:buNone/>
            </a:pPr>
            <a:endParaRPr lang="tr-TR" dirty="0"/>
          </a:p>
          <a:p>
            <a:r>
              <a:rPr lang="tr-TR" dirty="0"/>
              <a:t>Bir kullanıcı ise uygulamadaki erişime kapalı olması gereken bir yere erişilebildiğinden bahsediyor.</a:t>
            </a:r>
          </a:p>
          <a:p>
            <a:endParaRPr lang="tr-TR" dirty="0"/>
          </a:p>
          <a:p>
            <a:pPr marL="36900" indent="0">
              <a:buNone/>
            </a:pPr>
            <a:r>
              <a:rPr lang="tr-TR" dirty="0"/>
              <a:t>Tahmin edilebileceği üzere farklı konulardaki bu geri dönüşlerin, yazılımın amacı ve temel beklentiler doğrultusunda iyi yorumlanması ve duruma uygun bir çözüm stratejisi belirlenmesi önemlidir.</a:t>
            </a:r>
          </a:p>
          <a:p>
            <a:pPr marL="36900" indent="0">
              <a:buNone/>
            </a:pPr>
            <a:endParaRPr lang="tr-TR" dirty="0"/>
          </a:p>
          <a:p>
            <a:pPr marL="36900" indent="0">
              <a:buNone/>
            </a:pPr>
            <a:r>
              <a:rPr lang="tr-TR" dirty="0"/>
              <a:t>Not: Bahsedilen örnekteki ilk 2 madde doğrudan kullanılabilirlik testleriyle ilişkilidir denilebilir; ancak tahmin edebileceğiniz üzere kullanıcılardan, geri dönüşler alırken bu tip kesin bir sınıflandırma yapmalarını bekleyemezsiniz. Fakat planlama aşamasında kolaylık sağlaması açısından şikayetlerin alındığı </a:t>
            </a:r>
            <a:r>
              <a:rPr lang="tr-TR" dirty="0" err="1"/>
              <a:t>arayüze</a:t>
            </a:r>
            <a:r>
              <a:rPr lang="tr-TR" dirty="0"/>
              <a:t>, konuya uygun bir kategori seçme bölümü eklenebilir. </a:t>
            </a:r>
          </a:p>
        </p:txBody>
      </p:sp>
    </p:spTree>
    <p:extLst>
      <p:ext uri="{BB962C8B-B14F-4D97-AF65-F5344CB8AC3E}">
        <p14:creationId xmlns:p14="http://schemas.microsoft.com/office/powerpoint/2010/main" val="3818046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0DD4774-F203-4505-8349-1DAF2667743E}"/>
              </a:ext>
            </a:extLst>
          </p:cNvPr>
          <p:cNvSpPr>
            <a:spLocks noGrp="1"/>
          </p:cNvSpPr>
          <p:nvPr>
            <p:ph type="title"/>
          </p:nvPr>
        </p:nvSpPr>
        <p:spPr/>
        <p:txBody>
          <a:bodyPr>
            <a:normAutofit/>
          </a:bodyPr>
          <a:lstStyle/>
          <a:p>
            <a:r>
              <a:rPr lang="tr-TR" dirty="0"/>
              <a:t>FUNCTIONAL TEST</a:t>
            </a:r>
          </a:p>
        </p:txBody>
      </p:sp>
      <p:sp>
        <p:nvSpPr>
          <p:cNvPr id="3" name="İçerik Yer Tutucusu 2">
            <a:extLst>
              <a:ext uri="{FF2B5EF4-FFF2-40B4-BE49-F238E27FC236}">
                <a16:creationId xmlns:a16="http://schemas.microsoft.com/office/drawing/2014/main" id="{489F23FD-2FB4-4EB5-AF16-03B3677F81DA}"/>
              </a:ext>
            </a:extLst>
          </p:cNvPr>
          <p:cNvSpPr>
            <a:spLocks noGrp="1"/>
          </p:cNvSpPr>
          <p:nvPr>
            <p:ph idx="1"/>
          </p:nvPr>
        </p:nvSpPr>
        <p:spPr/>
        <p:txBody>
          <a:bodyPr>
            <a:normAutofit/>
          </a:bodyPr>
          <a:lstStyle/>
          <a:p>
            <a:pPr marL="36900" indent="0">
              <a:buNone/>
            </a:pPr>
            <a:r>
              <a:rPr lang="tr-TR" dirty="0"/>
              <a:t>Fonksiyonel testler için şu başlıkları sıralayabiliriz:</a:t>
            </a:r>
          </a:p>
          <a:p>
            <a:pPr marL="36900" indent="0">
              <a:buNone/>
            </a:pPr>
            <a:endParaRPr lang="tr-TR" dirty="0"/>
          </a:p>
          <a:p>
            <a:r>
              <a:rPr lang="tr-TR" dirty="0" err="1"/>
              <a:t>Unit</a:t>
            </a:r>
            <a:r>
              <a:rPr lang="tr-TR" dirty="0"/>
              <a:t> </a:t>
            </a:r>
            <a:r>
              <a:rPr lang="tr-TR" dirty="0" err="1"/>
              <a:t>testing</a:t>
            </a:r>
            <a:endParaRPr lang="tr-TR" dirty="0"/>
          </a:p>
          <a:p>
            <a:r>
              <a:rPr lang="tr-TR" dirty="0"/>
              <a:t>Integration </a:t>
            </a:r>
            <a:r>
              <a:rPr lang="tr-TR" dirty="0" err="1"/>
              <a:t>testing</a:t>
            </a:r>
            <a:endParaRPr lang="tr-TR" dirty="0"/>
          </a:p>
          <a:p>
            <a:r>
              <a:rPr lang="tr-TR" dirty="0" err="1"/>
              <a:t>System</a:t>
            </a:r>
            <a:r>
              <a:rPr lang="tr-TR" dirty="0"/>
              <a:t> </a:t>
            </a:r>
            <a:r>
              <a:rPr lang="tr-TR" dirty="0" err="1"/>
              <a:t>testing</a:t>
            </a:r>
            <a:endParaRPr lang="tr-TR" dirty="0"/>
          </a:p>
          <a:p>
            <a:r>
              <a:rPr lang="tr-TR" dirty="0"/>
              <a:t>Beta/</a:t>
            </a:r>
            <a:r>
              <a:rPr lang="tr-TR" dirty="0" err="1"/>
              <a:t>Acceptance</a:t>
            </a:r>
            <a:r>
              <a:rPr lang="tr-TR" dirty="0"/>
              <a:t> </a:t>
            </a:r>
            <a:r>
              <a:rPr lang="tr-TR" dirty="0" err="1"/>
              <a:t>testing</a:t>
            </a:r>
            <a:endParaRPr lang="tr-TR" dirty="0"/>
          </a:p>
          <a:p>
            <a:endParaRPr lang="tr-TR" dirty="0"/>
          </a:p>
        </p:txBody>
      </p:sp>
    </p:spTree>
    <p:extLst>
      <p:ext uri="{BB962C8B-B14F-4D97-AF65-F5344CB8AC3E}">
        <p14:creationId xmlns:p14="http://schemas.microsoft.com/office/powerpoint/2010/main" val="2112447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8A8A408-D16E-4FDE-92D2-250D506419D4}"/>
              </a:ext>
            </a:extLst>
          </p:cNvPr>
          <p:cNvSpPr>
            <a:spLocks noGrp="1"/>
          </p:cNvSpPr>
          <p:nvPr>
            <p:ph type="title"/>
          </p:nvPr>
        </p:nvSpPr>
        <p:spPr/>
        <p:txBody>
          <a:bodyPr>
            <a:normAutofit/>
          </a:bodyPr>
          <a:lstStyle/>
          <a:p>
            <a:r>
              <a:rPr lang="tr-TR" dirty="0"/>
              <a:t>COMPATIBILITY TESTING</a:t>
            </a:r>
          </a:p>
        </p:txBody>
      </p:sp>
      <p:sp>
        <p:nvSpPr>
          <p:cNvPr id="3" name="İçerik Yer Tutucusu 2">
            <a:extLst>
              <a:ext uri="{FF2B5EF4-FFF2-40B4-BE49-F238E27FC236}">
                <a16:creationId xmlns:a16="http://schemas.microsoft.com/office/drawing/2014/main" id="{C4466245-713D-42B1-B365-B44B3CDF553A}"/>
              </a:ext>
            </a:extLst>
          </p:cNvPr>
          <p:cNvSpPr>
            <a:spLocks noGrp="1"/>
          </p:cNvSpPr>
          <p:nvPr>
            <p:ph idx="1"/>
          </p:nvPr>
        </p:nvSpPr>
        <p:spPr/>
        <p:txBody>
          <a:bodyPr/>
          <a:lstStyle/>
          <a:p>
            <a:pPr marL="36900" indent="0">
              <a:buNone/>
            </a:pPr>
            <a:r>
              <a:rPr lang="tr-TR" dirty="0"/>
              <a:t>Uyumluluk testi olarak çevrilen bu testin asıl amacı adından anlaşılacağı üzere sistemin, farklı donanımlar, donanım parçaları, cihaz versiyonları gibi farklı ortamlardaki davranışları incelenir. Ayrıca yazılımın uyumluluğu, bağlı veya altında çalıştığı diğer yazılımlar ile çalışıyor olmasını da gerektirir. (örneğin işletim sistemleri ve ağ tarayıcıları)</a:t>
            </a:r>
          </a:p>
          <a:p>
            <a:pPr marL="36900" indent="0">
              <a:buNone/>
            </a:pPr>
            <a:r>
              <a:rPr lang="tr-TR" dirty="0"/>
              <a:t> </a:t>
            </a:r>
          </a:p>
          <a:p>
            <a:pPr marL="36900" indent="0">
              <a:buNone/>
            </a:pPr>
            <a:endParaRPr lang="tr-TR" dirty="0"/>
          </a:p>
        </p:txBody>
      </p:sp>
    </p:spTree>
    <p:extLst>
      <p:ext uri="{BB962C8B-B14F-4D97-AF65-F5344CB8AC3E}">
        <p14:creationId xmlns:p14="http://schemas.microsoft.com/office/powerpoint/2010/main" val="2686244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84E9FDA-8A24-4445-B012-8CCADF1A7635}"/>
              </a:ext>
            </a:extLst>
          </p:cNvPr>
          <p:cNvSpPr>
            <a:spLocks noGrp="1"/>
          </p:cNvSpPr>
          <p:nvPr>
            <p:ph type="title"/>
          </p:nvPr>
        </p:nvSpPr>
        <p:spPr/>
        <p:txBody>
          <a:bodyPr>
            <a:normAutofit fontScale="90000"/>
          </a:bodyPr>
          <a:lstStyle/>
          <a:p>
            <a:r>
              <a:rPr lang="tr-TR" dirty="0"/>
              <a:t>RE-TEST </a:t>
            </a:r>
            <a:br>
              <a:rPr lang="tr-TR" dirty="0"/>
            </a:br>
            <a:r>
              <a:rPr lang="tr-TR" dirty="0"/>
              <a:t>AND </a:t>
            </a:r>
            <a:br>
              <a:rPr lang="tr-TR" dirty="0"/>
            </a:br>
            <a:r>
              <a:rPr lang="tr-TR" dirty="0"/>
              <a:t>REGRESSION TESTING</a:t>
            </a:r>
          </a:p>
        </p:txBody>
      </p:sp>
      <p:sp>
        <p:nvSpPr>
          <p:cNvPr id="3" name="İçerik Yer Tutucusu 2">
            <a:extLst>
              <a:ext uri="{FF2B5EF4-FFF2-40B4-BE49-F238E27FC236}">
                <a16:creationId xmlns:a16="http://schemas.microsoft.com/office/drawing/2014/main" id="{9518BE59-BCF2-4D7F-A56E-54FB3B409DAA}"/>
              </a:ext>
            </a:extLst>
          </p:cNvPr>
          <p:cNvSpPr>
            <a:spLocks noGrp="1"/>
          </p:cNvSpPr>
          <p:nvPr>
            <p:ph idx="1"/>
          </p:nvPr>
        </p:nvSpPr>
        <p:spPr>
          <a:xfrm>
            <a:off x="913795" y="2438400"/>
            <a:ext cx="10353762" cy="3352800"/>
          </a:xfrm>
        </p:spPr>
        <p:txBody>
          <a:bodyPr/>
          <a:lstStyle/>
          <a:p>
            <a:pPr marL="36900" indent="0">
              <a:buNone/>
            </a:pPr>
            <a:r>
              <a:rPr lang="tr-TR" dirty="0" err="1"/>
              <a:t>Funtional</a:t>
            </a:r>
            <a:r>
              <a:rPr lang="tr-TR" dirty="0"/>
              <a:t> ve </a:t>
            </a:r>
            <a:r>
              <a:rPr lang="tr-TR" dirty="0" err="1"/>
              <a:t>Non-Functional</a:t>
            </a:r>
            <a:r>
              <a:rPr lang="tr-TR" dirty="0"/>
              <a:t> testlerin yanında 3. bir boyut olarak ele alınabilecek güncelleme sonrası yapılan genel değerlendirme testleridir.</a:t>
            </a:r>
          </a:p>
          <a:p>
            <a:pPr marL="36900" indent="0">
              <a:buNone/>
            </a:pPr>
            <a:endParaRPr lang="tr-TR" dirty="0"/>
          </a:p>
          <a:p>
            <a:pPr marL="36900" indent="0">
              <a:buNone/>
            </a:pPr>
            <a:endParaRPr lang="tr-TR" dirty="0"/>
          </a:p>
          <a:p>
            <a:pPr marL="36900" indent="0">
              <a:buNone/>
            </a:pPr>
            <a:r>
              <a:rPr lang="tr-TR" dirty="0"/>
              <a:t>Yazılımlar, yapılan testler sonucu eksiklikleri belirlenir ve güncelleme alırlar. Yapılan bu yenilikler yazılımda bazı değişikliklere yol açacağından hataların giderilmesinin yanında bazen yeni sorunlar ortaya çıkartabilmektedir. Bu nedenle Sistemin bütünlüğü adına güncellemelerden sonra bu aşamadaki testler uygulanır.</a:t>
            </a:r>
          </a:p>
        </p:txBody>
      </p:sp>
    </p:spTree>
    <p:extLst>
      <p:ext uri="{BB962C8B-B14F-4D97-AF65-F5344CB8AC3E}">
        <p14:creationId xmlns:p14="http://schemas.microsoft.com/office/powerpoint/2010/main" val="2712409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52BC1EA-24C6-4EE6-9752-7C05B8DDFD64}"/>
              </a:ext>
            </a:extLst>
          </p:cNvPr>
          <p:cNvSpPr>
            <a:spLocks noGrp="1"/>
          </p:cNvSpPr>
          <p:nvPr>
            <p:ph idx="1"/>
          </p:nvPr>
        </p:nvSpPr>
        <p:spPr>
          <a:xfrm>
            <a:off x="913795" y="914401"/>
            <a:ext cx="10353762" cy="4876800"/>
          </a:xfrm>
        </p:spPr>
        <p:txBody>
          <a:bodyPr/>
          <a:lstStyle/>
          <a:p>
            <a:pPr marL="36900" indent="0">
              <a:buNone/>
            </a:pPr>
            <a:r>
              <a:rPr lang="tr-TR" dirty="0"/>
              <a:t>Re-Test ve </a:t>
            </a:r>
            <a:r>
              <a:rPr lang="tr-TR" dirty="0" err="1"/>
              <a:t>Regression</a:t>
            </a:r>
            <a:r>
              <a:rPr lang="tr-TR" dirty="0"/>
              <a:t> </a:t>
            </a:r>
            <a:r>
              <a:rPr lang="tr-TR" dirty="0" err="1"/>
              <a:t>Test’lerin</a:t>
            </a:r>
            <a:r>
              <a:rPr lang="tr-TR" dirty="0"/>
              <a:t> ve diğer test türlerinin birbirlerine olan konumlarını netleştirmek için aşağıdaki görselden yararlanabiliriz.</a:t>
            </a:r>
          </a:p>
        </p:txBody>
      </p:sp>
      <p:pic>
        <p:nvPicPr>
          <p:cNvPr id="4" name="Resim 3">
            <a:extLst>
              <a:ext uri="{FF2B5EF4-FFF2-40B4-BE49-F238E27FC236}">
                <a16:creationId xmlns:a16="http://schemas.microsoft.com/office/drawing/2014/main" id="{9C078BEE-E9BF-4857-843E-F4779ED491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99" y="1943652"/>
            <a:ext cx="5947153" cy="41582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26025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CABBB66-4F1D-4363-AD72-6FE17A4AB4AE}"/>
              </a:ext>
            </a:extLst>
          </p:cNvPr>
          <p:cNvSpPr>
            <a:spLocks noGrp="1"/>
          </p:cNvSpPr>
          <p:nvPr>
            <p:ph type="title"/>
          </p:nvPr>
        </p:nvSpPr>
        <p:spPr/>
        <p:txBody>
          <a:bodyPr>
            <a:normAutofit fontScale="90000"/>
          </a:bodyPr>
          <a:lstStyle/>
          <a:p>
            <a:r>
              <a:rPr lang="tr-TR" dirty="0"/>
              <a:t>Re-</a:t>
            </a:r>
            <a:r>
              <a:rPr lang="tr-TR" dirty="0" err="1"/>
              <a:t>testing</a:t>
            </a:r>
            <a:r>
              <a:rPr lang="tr-TR" dirty="0"/>
              <a:t> ve Regresyon Testleri </a:t>
            </a:r>
            <a:br>
              <a:rPr lang="tr-TR" dirty="0"/>
            </a:br>
            <a:r>
              <a:rPr lang="tr-TR" dirty="0"/>
              <a:t>Arasındaki Farklar</a:t>
            </a:r>
          </a:p>
        </p:txBody>
      </p:sp>
      <p:sp>
        <p:nvSpPr>
          <p:cNvPr id="3" name="İçerik Yer Tutucusu 2">
            <a:extLst>
              <a:ext uri="{FF2B5EF4-FFF2-40B4-BE49-F238E27FC236}">
                <a16:creationId xmlns:a16="http://schemas.microsoft.com/office/drawing/2014/main" id="{21271528-DB53-4AFE-9853-87BA5668EEC4}"/>
              </a:ext>
            </a:extLst>
          </p:cNvPr>
          <p:cNvSpPr>
            <a:spLocks noGrp="1"/>
          </p:cNvSpPr>
          <p:nvPr>
            <p:ph idx="1"/>
          </p:nvPr>
        </p:nvSpPr>
        <p:spPr>
          <a:xfrm>
            <a:off x="913795" y="2069333"/>
            <a:ext cx="10353762" cy="4058751"/>
          </a:xfrm>
        </p:spPr>
        <p:txBody>
          <a:bodyPr/>
          <a:lstStyle/>
          <a:p>
            <a:pPr marL="36900" indent="0">
              <a:buNone/>
            </a:pPr>
            <a:r>
              <a:rPr lang="tr-TR" dirty="0"/>
              <a:t>Regresyon testlerindeki amaç, yazılımın hali hazırda iyi çalışıyor olduğu kısımlarının, güncelleme sonrası değişikliklerden etkilenip etkilenmediği kontrolünü yapmaktır.</a:t>
            </a:r>
          </a:p>
          <a:p>
            <a:pPr marL="36900" indent="0">
              <a:buNone/>
            </a:pPr>
            <a:endParaRPr lang="tr-TR" dirty="0"/>
          </a:p>
          <a:p>
            <a:pPr marL="36900" indent="0">
              <a:buNone/>
            </a:pPr>
            <a:endParaRPr lang="tr-TR" dirty="0"/>
          </a:p>
          <a:p>
            <a:pPr marL="36900" indent="0">
              <a:buNone/>
            </a:pPr>
            <a:r>
              <a:rPr lang="tr-TR" dirty="0"/>
              <a:t>R-</a:t>
            </a:r>
            <a:r>
              <a:rPr lang="tr-TR" dirty="0" err="1"/>
              <a:t>test’de</a:t>
            </a:r>
            <a:r>
              <a:rPr lang="tr-TR" dirty="0"/>
              <a:t> ise durum biraz farklıdır ki bu kez amaç, yazılımdaki eksiklerin veya hataların, güncelleme sonrası değişikliklerle giderilip giderilmediği kontrolü yapmaktır.</a:t>
            </a:r>
          </a:p>
          <a:p>
            <a:pPr marL="36900" indent="0">
              <a:buNone/>
            </a:pPr>
            <a:endParaRPr lang="tr-TR" dirty="0"/>
          </a:p>
          <a:p>
            <a:pPr marL="36900" indent="0">
              <a:buNone/>
            </a:pPr>
            <a:endParaRPr lang="tr-TR" dirty="0"/>
          </a:p>
        </p:txBody>
      </p:sp>
    </p:spTree>
    <p:extLst>
      <p:ext uri="{BB962C8B-B14F-4D97-AF65-F5344CB8AC3E}">
        <p14:creationId xmlns:p14="http://schemas.microsoft.com/office/powerpoint/2010/main" val="2467548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7889D09-2F45-4838-9C4D-54412ADEE1F8}"/>
              </a:ext>
            </a:extLst>
          </p:cNvPr>
          <p:cNvSpPr>
            <a:spLocks noGrp="1"/>
          </p:cNvSpPr>
          <p:nvPr>
            <p:ph idx="1"/>
          </p:nvPr>
        </p:nvSpPr>
        <p:spPr>
          <a:xfrm>
            <a:off x="913795" y="312822"/>
            <a:ext cx="10353762" cy="4965577"/>
          </a:xfrm>
        </p:spPr>
        <p:txBody>
          <a:bodyPr/>
          <a:lstStyle/>
          <a:p>
            <a:pPr marL="36900" indent="0">
              <a:buNone/>
            </a:pPr>
            <a:r>
              <a:rPr lang="tr-TR" dirty="0"/>
              <a:t>Aradaki bu küçük farkın, test planlaması ve uygulaması sırasında meydana getirebileceği farklılıkları şu şekilde ifade edebiliriz:</a:t>
            </a:r>
          </a:p>
          <a:p>
            <a:pPr marL="36900" indent="0">
              <a:buNone/>
            </a:pPr>
            <a:endParaRPr lang="tr-TR" dirty="0"/>
          </a:p>
          <a:p>
            <a:pPr marL="36900" indent="0">
              <a:buNone/>
            </a:pPr>
            <a:endParaRPr lang="tr-TR" dirty="0"/>
          </a:p>
        </p:txBody>
      </p:sp>
      <p:graphicFrame>
        <p:nvGraphicFramePr>
          <p:cNvPr id="6" name="Tablo 5">
            <a:extLst>
              <a:ext uri="{FF2B5EF4-FFF2-40B4-BE49-F238E27FC236}">
                <a16:creationId xmlns:a16="http://schemas.microsoft.com/office/drawing/2014/main" id="{79C24669-A6BF-4391-8DC6-B85AD1BF8CAB}"/>
              </a:ext>
            </a:extLst>
          </p:cNvPr>
          <p:cNvGraphicFramePr>
            <a:graphicFrameLocks noGrp="1"/>
          </p:cNvGraphicFramePr>
          <p:nvPr>
            <p:extLst>
              <p:ext uri="{D42A27DB-BD31-4B8C-83A1-F6EECF244321}">
                <p14:modId xmlns:p14="http://schemas.microsoft.com/office/powerpoint/2010/main" val="214627439"/>
              </p:ext>
            </p:extLst>
          </p:nvPr>
        </p:nvGraphicFramePr>
        <p:xfrm>
          <a:off x="1224206" y="1217716"/>
          <a:ext cx="9732940" cy="5199125"/>
        </p:xfrm>
        <a:graphic>
          <a:graphicData uri="http://schemas.openxmlformats.org/drawingml/2006/table">
            <a:tbl>
              <a:tblPr firstRow="1" bandRow="1">
                <a:tableStyleId>{5C22544A-7EE6-4342-B048-85BDC9FD1C3A}</a:tableStyleId>
              </a:tblPr>
              <a:tblGrid>
                <a:gridCol w="4866470">
                  <a:extLst>
                    <a:ext uri="{9D8B030D-6E8A-4147-A177-3AD203B41FA5}">
                      <a16:colId xmlns:a16="http://schemas.microsoft.com/office/drawing/2014/main" val="3945914900"/>
                    </a:ext>
                  </a:extLst>
                </a:gridCol>
                <a:gridCol w="4866470">
                  <a:extLst>
                    <a:ext uri="{9D8B030D-6E8A-4147-A177-3AD203B41FA5}">
                      <a16:colId xmlns:a16="http://schemas.microsoft.com/office/drawing/2014/main" val="3834983798"/>
                    </a:ext>
                  </a:extLst>
                </a:gridCol>
              </a:tblGrid>
              <a:tr h="400348">
                <a:tc>
                  <a:txBody>
                    <a:bodyPr/>
                    <a:lstStyle/>
                    <a:p>
                      <a:r>
                        <a:rPr lang="tr-TR" dirty="0" err="1">
                          <a:solidFill>
                            <a:schemeClr val="bg1">
                              <a:lumMod val="95000"/>
                              <a:lumOff val="5000"/>
                            </a:schemeClr>
                          </a:solidFill>
                        </a:rPr>
                        <a:t>Regression</a:t>
                      </a:r>
                      <a:r>
                        <a:rPr lang="tr-TR" dirty="0">
                          <a:solidFill>
                            <a:schemeClr val="bg1">
                              <a:lumMod val="95000"/>
                              <a:lumOff val="5000"/>
                            </a:schemeClr>
                          </a:solidFill>
                        </a:rPr>
                        <a:t> </a:t>
                      </a:r>
                      <a:r>
                        <a:rPr lang="tr-TR" dirty="0" err="1">
                          <a:solidFill>
                            <a:schemeClr val="bg1">
                              <a:lumMod val="95000"/>
                              <a:lumOff val="5000"/>
                            </a:schemeClr>
                          </a:solidFill>
                        </a:rPr>
                        <a:t>Testing</a:t>
                      </a:r>
                      <a:endParaRPr lang="tr-TR" dirty="0">
                        <a:solidFill>
                          <a:schemeClr val="bg1">
                            <a:lumMod val="95000"/>
                            <a:lumOff val="5000"/>
                          </a:schemeClr>
                        </a:solidFill>
                      </a:endParaRPr>
                    </a:p>
                  </a:txBody>
                  <a:tcPr/>
                </a:tc>
                <a:tc>
                  <a:txBody>
                    <a:bodyPr/>
                    <a:lstStyle/>
                    <a:p>
                      <a:r>
                        <a:rPr lang="tr-TR" dirty="0" err="1">
                          <a:solidFill>
                            <a:schemeClr val="bg1">
                              <a:lumMod val="95000"/>
                              <a:lumOff val="5000"/>
                            </a:schemeClr>
                          </a:solidFill>
                        </a:rPr>
                        <a:t>Retesting</a:t>
                      </a:r>
                      <a:endParaRPr lang="tr-TR" dirty="0">
                        <a:solidFill>
                          <a:schemeClr val="bg1">
                            <a:lumMod val="95000"/>
                            <a:lumOff val="5000"/>
                          </a:schemeClr>
                        </a:solidFill>
                      </a:endParaRPr>
                    </a:p>
                  </a:txBody>
                  <a:tcPr/>
                </a:tc>
                <a:extLst>
                  <a:ext uri="{0D108BD9-81ED-4DB2-BD59-A6C34878D82A}">
                    <a16:rowId xmlns:a16="http://schemas.microsoft.com/office/drawing/2014/main" val="4014137426"/>
                  </a:ext>
                </a:extLst>
              </a:tr>
              <a:tr h="400348">
                <a:tc>
                  <a:txBody>
                    <a:bodyPr/>
                    <a:lstStyle/>
                    <a:p>
                      <a:r>
                        <a:rPr lang="tr-TR" dirty="0" err="1"/>
                        <a:t>Pass</a:t>
                      </a:r>
                      <a:r>
                        <a:rPr lang="tr-TR" dirty="0"/>
                        <a:t> eden adımlar tekrar denenir.</a:t>
                      </a:r>
                    </a:p>
                  </a:txBody>
                  <a:tcPr/>
                </a:tc>
                <a:tc>
                  <a:txBody>
                    <a:bodyPr/>
                    <a:lstStyle/>
                    <a:p>
                      <a:r>
                        <a:rPr lang="tr-TR" dirty="0"/>
                        <a:t>Fail eden adımlar denenir.</a:t>
                      </a:r>
                    </a:p>
                  </a:txBody>
                  <a:tcPr/>
                </a:tc>
                <a:extLst>
                  <a:ext uri="{0D108BD9-81ED-4DB2-BD59-A6C34878D82A}">
                    <a16:rowId xmlns:a16="http://schemas.microsoft.com/office/drawing/2014/main" val="1716974928"/>
                  </a:ext>
                </a:extLst>
              </a:tr>
              <a:tr h="400348">
                <a:tc>
                  <a:txBody>
                    <a:bodyPr/>
                    <a:lstStyle/>
                    <a:p>
                      <a:r>
                        <a:rPr lang="tr-TR" dirty="0"/>
                        <a:t>Yeni </a:t>
                      </a:r>
                      <a:r>
                        <a:rPr lang="tr-TR" dirty="0" err="1"/>
                        <a:t>buglar</a:t>
                      </a:r>
                      <a:r>
                        <a:rPr lang="tr-TR" dirty="0"/>
                        <a:t> aranır.</a:t>
                      </a:r>
                    </a:p>
                  </a:txBody>
                  <a:tcPr/>
                </a:tc>
                <a:tc>
                  <a:txBody>
                    <a:bodyPr/>
                    <a:lstStyle/>
                    <a:p>
                      <a:r>
                        <a:rPr lang="tr-TR" dirty="0" err="1"/>
                        <a:t>Bugların</a:t>
                      </a:r>
                      <a:r>
                        <a:rPr lang="tr-TR" dirty="0"/>
                        <a:t> giderilmesi beklenir.</a:t>
                      </a:r>
                    </a:p>
                  </a:txBody>
                  <a:tcPr/>
                </a:tc>
                <a:extLst>
                  <a:ext uri="{0D108BD9-81ED-4DB2-BD59-A6C34878D82A}">
                    <a16:rowId xmlns:a16="http://schemas.microsoft.com/office/drawing/2014/main" val="3946995756"/>
                  </a:ext>
                </a:extLst>
              </a:tr>
              <a:tr h="569467">
                <a:tc>
                  <a:txBody>
                    <a:bodyPr/>
                    <a:lstStyle/>
                    <a:p>
                      <a:r>
                        <a:rPr lang="tr-TR" dirty="0"/>
                        <a:t>Hataların doğrulanmasıyla ilgilenilmez.</a:t>
                      </a:r>
                    </a:p>
                  </a:txBody>
                  <a:tcPr/>
                </a:tc>
                <a:tc>
                  <a:txBody>
                    <a:bodyPr/>
                    <a:lstStyle/>
                    <a:p>
                      <a:r>
                        <a:rPr lang="tr-TR" dirty="0"/>
                        <a:t>Hataların doğrulanması dahil edilir.</a:t>
                      </a:r>
                    </a:p>
                  </a:txBody>
                  <a:tcPr/>
                </a:tc>
                <a:extLst>
                  <a:ext uri="{0D108BD9-81ED-4DB2-BD59-A6C34878D82A}">
                    <a16:rowId xmlns:a16="http://schemas.microsoft.com/office/drawing/2014/main" val="2040080175"/>
                  </a:ext>
                </a:extLst>
              </a:tr>
              <a:tr h="1057581">
                <a:tc>
                  <a:txBody>
                    <a:bodyPr/>
                    <a:lstStyle/>
                    <a:p>
                      <a:r>
                        <a:rPr lang="tr-TR" dirty="0" err="1"/>
                        <a:t>Retesting</a:t>
                      </a:r>
                      <a:r>
                        <a:rPr lang="tr-TR" dirty="0"/>
                        <a:t> ile paralel yürütülebilir.</a:t>
                      </a:r>
                    </a:p>
                  </a:txBody>
                  <a:tcPr/>
                </a:tc>
                <a:tc>
                  <a:txBody>
                    <a:bodyPr/>
                    <a:lstStyle/>
                    <a:p>
                      <a:r>
                        <a:rPr lang="tr-TR" dirty="0" err="1"/>
                        <a:t>Regression</a:t>
                      </a:r>
                      <a:r>
                        <a:rPr lang="tr-TR" dirty="0"/>
                        <a:t> testinden daha önceliklidir. (Paralel yürütülüyorsa ilk önce </a:t>
                      </a:r>
                      <a:r>
                        <a:rPr lang="tr-TR" dirty="0" err="1"/>
                        <a:t>retesting</a:t>
                      </a:r>
                      <a:r>
                        <a:rPr lang="tr-TR" dirty="0"/>
                        <a:t> adımları denenir.)</a:t>
                      </a:r>
                    </a:p>
                  </a:txBody>
                  <a:tcPr/>
                </a:tc>
                <a:extLst>
                  <a:ext uri="{0D108BD9-81ED-4DB2-BD59-A6C34878D82A}">
                    <a16:rowId xmlns:a16="http://schemas.microsoft.com/office/drawing/2014/main" val="1698428476"/>
                  </a:ext>
                </a:extLst>
              </a:tr>
              <a:tr h="400348">
                <a:tc>
                  <a:txBody>
                    <a:bodyPr/>
                    <a:lstStyle/>
                    <a:p>
                      <a:r>
                        <a:rPr lang="tr-TR" dirty="0"/>
                        <a:t>Test </a:t>
                      </a:r>
                      <a:r>
                        <a:rPr lang="tr-TR" dirty="0" err="1"/>
                        <a:t>caseler</a:t>
                      </a:r>
                      <a:r>
                        <a:rPr lang="tr-TR" dirty="0"/>
                        <a:t> </a:t>
                      </a:r>
                      <a:r>
                        <a:rPr lang="tr-TR" dirty="0" err="1"/>
                        <a:t>otomatize</a:t>
                      </a:r>
                      <a:r>
                        <a:rPr lang="tr-TR" dirty="0"/>
                        <a:t> edilebilir.</a:t>
                      </a:r>
                    </a:p>
                  </a:txBody>
                  <a:tcPr/>
                </a:tc>
                <a:tc>
                  <a:txBody>
                    <a:bodyPr/>
                    <a:lstStyle/>
                    <a:p>
                      <a:r>
                        <a:rPr lang="tr-TR" dirty="0" err="1"/>
                        <a:t>Otomatize</a:t>
                      </a:r>
                      <a:r>
                        <a:rPr lang="tr-TR" dirty="0"/>
                        <a:t> edilemez.</a:t>
                      </a:r>
                    </a:p>
                  </a:txBody>
                  <a:tcPr/>
                </a:tc>
                <a:extLst>
                  <a:ext uri="{0D108BD9-81ED-4DB2-BD59-A6C34878D82A}">
                    <a16:rowId xmlns:a16="http://schemas.microsoft.com/office/drawing/2014/main" val="4216725297"/>
                  </a:ext>
                </a:extLst>
              </a:tr>
              <a:tr h="569467">
                <a:tc>
                  <a:txBody>
                    <a:bodyPr/>
                    <a:lstStyle/>
                    <a:p>
                      <a:r>
                        <a:rPr lang="tr-TR" dirty="0"/>
                        <a:t>Test </a:t>
                      </a:r>
                      <a:r>
                        <a:rPr lang="tr-TR" dirty="0" err="1"/>
                        <a:t>caseler</a:t>
                      </a:r>
                      <a:r>
                        <a:rPr lang="tr-TR" dirty="0"/>
                        <a:t> için ilerleyiş daha esnektir.</a:t>
                      </a:r>
                    </a:p>
                  </a:txBody>
                  <a:tcPr/>
                </a:tc>
                <a:tc>
                  <a:txBody>
                    <a:bodyPr/>
                    <a:lstStyle/>
                    <a:p>
                      <a:r>
                        <a:rPr lang="tr-TR" dirty="0"/>
                        <a:t>Test </a:t>
                      </a:r>
                      <a:r>
                        <a:rPr lang="tr-TR" dirty="0" err="1"/>
                        <a:t>caseler</a:t>
                      </a:r>
                      <a:r>
                        <a:rPr lang="tr-TR" dirty="0"/>
                        <a:t> belli bir planı izlemelidir.</a:t>
                      </a:r>
                    </a:p>
                  </a:txBody>
                  <a:tcPr/>
                </a:tc>
                <a:extLst>
                  <a:ext uri="{0D108BD9-81ED-4DB2-BD59-A6C34878D82A}">
                    <a16:rowId xmlns:a16="http://schemas.microsoft.com/office/drawing/2014/main" val="750521573"/>
                  </a:ext>
                </a:extLst>
              </a:tr>
              <a:tr h="700609">
                <a:tc>
                  <a:txBody>
                    <a:bodyPr/>
                    <a:lstStyle/>
                    <a:p>
                      <a:r>
                        <a:rPr lang="tr-TR" dirty="0"/>
                        <a:t>Beklenmeyen yan etkilerin kontrolleri yapılır.</a:t>
                      </a:r>
                    </a:p>
                  </a:txBody>
                  <a:tcPr/>
                </a:tc>
                <a:tc>
                  <a:txBody>
                    <a:bodyPr/>
                    <a:lstStyle/>
                    <a:p>
                      <a:r>
                        <a:rPr lang="tr-TR" dirty="0"/>
                        <a:t>Asıl beklentinin karşılanıp karşılanmadığı incelenir.</a:t>
                      </a:r>
                    </a:p>
                  </a:txBody>
                  <a:tcPr/>
                </a:tc>
                <a:extLst>
                  <a:ext uri="{0D108BD9-81ED-4DB2-BD59-A6C34878D82A}">
                    <a16:rowId xmlns:a16="http://schemas.microsoft.com/office/drawing/2014/main" val="3878463805"/>
                  </a:ext>
                </a:extLst>
              </a:tr>
              <a:tr h="700609">
                <a:tc>
                  <a:txBody>
                    <a:bodyPr/>
                    <a:lstStyle/>
                    <a:p>
                      <a:r>
                        <a:rPr lang="tr-TR" dirty="0"/>
                        <a:t>Test </a:t>
                      </a:r>
                      <a:r>
                        <a:rPr lang="tr-TR" dirty="0" err="1"/>
                        <a:t>caseleri</a:t>
                      </a:r>
                      <a:r>
                        <a:rPr lang="tr-TR" dirty="0"/>
                        <a:t> bazı ön belgeler ve hata raporlarıyla toplanabilir.</a:t>
                      </a:r>
                    </a:p>
                  </a:txBody>
                  <a:tcPr/>
                </a:tc>
                <a:tc>
                  <a:txBody>
                    <a:bodyPr/>
                    <a:lstStyle/>
                    <a:p>
                      <a:r>
                        <a:rPr lang="tr-TR" dirty="0"/>
                        <a:t>Test </a:t>
                      </a:r>
                      <a:r>
                        <a:rPr lang="tr-TR" dirty="0" err="1"/>
                        <a:t>caseler</a:t>
                      </a:r>
                      <a:r>
                        <a:rPr lang="tr-TR" dirty="0"/>
                        <a:t> yalnızca test başladığı anda ortaya çıkacaktır.</a:t>
                      </a:r>
                    </a:p>
                  </a:txBody>
                  <a:tcPr/>
                </a:tc>
                <a:extLst>
                  <a:ext uri="{0D108BD9-81ED-4DB2-BD59-A6C34878D82A}">
                    <a16:rowId xmlns:a16="http://schemas.microsoft.com/office/drawing/2014/main" val="2722128512"/>
                  </a:ext>
                </a:extLst>
              </a:tr>
            </a:tbl>
          </a:graphicData>
        </a:graphic>
      </p:graphicFrame>
    </p:spTree>
    <p:extLst>
      <p:ext uri="{BB962C8B-B14F-4D97-AF65-F5344CB8AC3E}">
        <p14:creationId xmlns:p14="http://schemas.microsoft.com/office/powerpoint/2010/main" val="3645655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91B14CB-DF5B-4F12-AD7E-45183AEC4415}"/>
              </a:ext>
            </a:extLst>
          </p:cNvPr>
          <p:cNvSpPr>
            <a:spLocks noGrp="1"/>
          </p:cNvSpPr>
          <p:nvPr>
            <p:ph type="title"/>
          </p:nvPr>
        </p:nvSpPr>
        <p:spPr/>
        <p:txBody>
          <a:bodyPr>
            <a:normAutofit fontScale="90000"/>
          </a:bodyPr>
          <a:lstStyle/>
          <a:p>
            <a:r>
              <a:rPr lang="tr-TR" dirty="0"/>
              <a:t>Yaygın Kullanılan Test Teknikleri </a:t>
            </a:r>
            <a:br>
              <a:rPr lang="tr-TR" dirty="0"/>
            </a:br>
            <a:r>
              <a:rPr lang="tr-TR" dirty="0"/>
              <a:t>ve </a:t>
            </a:r>
            <a:br>
              <a:rPr lang="tr-TR" dirty="0"/>
            </a:br>
            <a:r>
              <a:rPr lang="tr-TR" dirty="0"/>
              <a:t>Bazı Terimler</a:t>
            </a:r>
          </a:p>
        </p:txBody>
      </p:sp>
      <p:sp>
        <p:nvSpPr>
          <p:cNvPr id="3" name="İçerik Yer Tutucusu 2">
            <a:extLst>
              <a:ext uri="{FF2B5EF4-FFF2-40B4-BE49-F238E27FC236}">
                <a16:creationId xmlns:a16="http://schemas.microsoft.com/office/drawing/2014/main" id="{72A04F28-A066-4C1E-A186-2DEA2FBBCCB0}"/>
              </a:ext>
            </a:extLst>
          </p:cNvPr>
          <p:cNvSpPr>
            <a:spLocks noGrp="1"/>
          </p:cNvSpPr>
          <p:nvPr>
            <p:ph idx="1"/>
          </p:nvPr>
        </p:nvSpPr>
        <p:spPr>
          <a:xfrm>
            <a:off x="939918" y="2189646"/>
            <a:ext cx="3600000" cy="4058753"/>
          </a:xfrm>
        </p:spPr>
        <p:txBody>
          <a:bodyPr>
            <a:normAutofit/>
          </a:bodyPr>
          <a:lstStyle/>
          <a:p>
            <a:r>
              <a:rPr lang="tr-TR" dirty="0"/>
              <a:t>Alpha </a:t>
            </a:r>
            <a:r>
              <a:rPr lang="tr-TR" dirty="0" err="1"/>
              <a:t>Testing</a:t>
            </a:r>
            <a:endParaRPr lang="tr-TR" dirty="0"/>
          </a:p>
          <a:p>
            <a:r>
              <a:rPr lang="tr-TR" dirty="0"/>
              <a:t>Ad-hoc </a:t>
            </a:r>
            <a:r>
              <a:rPr lang="tr-TR" dirty="0" err="1"/>
              <a:t>Testing</a:t>
            </a:r>
            <a:endParaRPr lang="tr-TR" dirty="0"/>
          </a:p>
          <a:p>
            <a:r>
              <a:rPr lang="tr-TR" dirty="0"/>
              <a:t>Beta </a:t>
            </a:r>
            <a:r>
              <a:rPr lang="tr-TR" dirty="0" err="1"/>
              <a:t>Testing</a:t>
            </a:r>
            <a:endParaRPr lang="tr-TR" dirty="0"/>
          </a:p>
          <a:p>
            <a:r>
              <a:rPr lang="tr-TR" dirty="0" err="1"/>
              <a:t>Back-end</a:t>
            </a:r>
            <a:r>
              <a:rPr lang="tr-TR" dirty="0"/>
              <a:t> </a:t>
            </a:r>
            <a:r>
              <a:rPr lang="tr-TR" dirty="0" err="1"/>
              <a:t>Testing</a:t>
            </a:r>
            <a:endParaRPr lang="tr-TR" dirty="0"/>
          </a:p>
          <a:p>
            <a:r>
              <a:rPr lang="tr-TR" dirty="0" err="1"/>
              <a:t>Boundary</a:t>
            </a:r>
            <a:r>
              <a:rPr lang="tr-TR" dirty="0"/>
              <a:t> Value </a:t>
            </a:r>
            <a:r>
              <a:rPr lang="tr-TR" dirty="0" err="1"/>
              <a:t>Testing</a:t>
            </a:r>
            <a:endParaRPr lang="tr-TR" dirty="0"/>
          </a:p>
          <a:p>
            <a:r>
              <a:rPr lang="tr-TR" dirty="0" err="1"/>
              <a:t>Branch</a:t>
            </a:r>
            <a:r>
              <a:rPr lang="tr-TR" dirty="0"/>
              <a:t> </a:t>
            </a:r>
            <a:r>
              <a:rPr lang="tr-TR" dirty="0" err="1"/>
              <a:t>Testing</a:t>
            </a:r>
            <a:endParaRPr lang="tr-TR" dirty="0"/>
          </a:p>
          <a:p>
            <a:r>
              <a:rPr lang="tr-TR" dirty="0" err="1"/>
              <a:t>Comparison</a:t>
            </a:r>
            <a:r>
              <a:rPr lang="tr-TR" dirty="0"/>
              <a:t> </a:t>
            </a:r>
            <a:r>
              <a:rPr lang="tr-TR" dirty="0" err="1"/>
              <a:t>Testing</a:t>
            </a:r>
            <a:endParaRPr lang="tr-TR" dirty="0"/>
          </a:p>
          <a:p>
            <a:r>
              <a:rPr lang="tr-TR" dirty="0"/>
              <a:t>Component </a:t>
            </a:r>
            <a:r>
              <a:rPr lang="tr-TR" dirty="0" err="1"/>
              <a:t>Testing</a:t>
            </a:r>
            <a:endParaRPr lang="tr-TR" dirty="0"/>
          </a:p>
          <a:p>
            <a:r>
              <a:rPr lang="tr-TR" dirty="0" err="1"/>
              <a:t>End-to-End</a:t>
            </a:r>
            <a:r>
              <a:rPr lang="tr-TR" dirty="0"/>
              <a:t> </a:t>
            </a:r>
            <a:r>
              <a:rPr lang="tr-TR" dirty="0" err="1"/>
              <a:t>Testing</a:t>
            </a:r>
            <a:endParaRPr lang="tr-TR" dirty="0"/>
          </a:p>
          <a:p>
            <a:endParaRPr lang="tr-TR" dirty="0"/>
          </a:p>
          <a:p>
            <a:pPr marL="36900" indent="0">
              <a:buNone/>
            </a:pPr>
            <a:endParaRPr lang="tr-TR" dirty="0"/>
          </a:p>
          <a:p>
            <a:pPr marL="36900" indent="0">
              <a:buNone/>
            </a:pPr>
            <a:endParaRPr lang="tr-TR" dirty="0"/>
          </a:p>
          <a:p>
            <a:endParaRPr lang="tr-TR" dirty="0"/>
          </a:p>
        </p:txBody>
      </p:sp>
      <p:sp>
        <p:nvSpPr>
          <p:cNvPr id="4" name="İçerik Yer Tutucusu 2">
            <a:extLst>
              <a:ext uri="{FF2B5EF4-FFF2-40B4-BE49-F238E27FC236}">
                <a16:creationId xmlns:a16="http://schemas.microsoft.com/office/drawing/2014/main" id="{38A26073-C4E0-4B2E-B378-4B9F0887C422}"/>
              </a:ext>
            </a:extLst>
          </p:cNvPr>
          <p:cNvSpPr txBox="1">
            <a:spLocks/>
          </p:cNvSpPr>
          <p:nvPr/>
        </p:nvSpPr>
        <p:spPr>
          <a:xfrm>
            <a:off x="4290676" y="2189647"/>
            <a:ext cx="3600000" cy="40572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tr-TR" dirty="0" err="1"/>
              <a:t>Equivalence</a:t>
            </a:r>
            <a:r>
              <a:rPr lang="tr-TR" dirty="0"/>
              <a:t> </a:t>
            </a:r>
            <a:r>
              <a:rPr lang="tr-TR" dirty="0" err="1"/>
              <a:t>Partisoning</a:t>
            </a:r>
            <a:endParaRPr lang="tr-TR" dirty="0"/>
          </a:p>
          <a:p>
            <a:r>
              <a:rPr lang="tr-TR" dirty="0" err="1"/>
              <a:t>Exemple</a:t>
            </a:r>
            <a:r>
              <a:rPr lang="tr-TR" dirty="0"/>
              <a:t> </a:t>
            </a:r>
            <a:r>
              <a:rPr lang="tr-TR" dirty="0" err="1"/>
              <a:t>Testing</a:t>
            </a:r>
            <a:endParaRPr lang="tr-TR" dirty="0"/>
          </a:p>
          <a:p>
            <a:r>
              <a:rPr lang="tr-TR" dirty="0" err="1"/>
              <a:t>Exploratory</a:t>
            </a:r>
            <a:r>
              <a:rPr lang="tr-TR" dirty="0"/>
              <a:t> </a:t>
            </a:r>
            <a:r>
              <a:rPr lang="tr-TR" dirty="0" err="1"/>
              <a:t>Testing</a:t>
            </a:r>
            <a:endParaRPr lang="tr-TR" dirty="0"/>
          </a:p>
          <a:p>
            <a:r>
              <a:rPr lang="tr-TR" dirty="0"/>
              <a:t>GUI </a:t>
            </a:r>
            <a:r>
              <a:rPr lang="tr-TR" dirty="0" err="1"/>
              <a:t>Testing</a:t>
            </a:r>
            <a:endParaRPr lang="tr-TR" dirty="0"/>
          </a:p>
          <a:p>
            <a:r>
              <a:rPr lang="tr-TR" dirty="0" err="1"/>
              <a:t>Gorilla</a:t>
            </a:r>
            <a:r>
              <a:rPr lang="tr-TR" dirty="0"/>
              <a:t> </a:t>
            </a:r>
            <a:r>
              <a:rPr lang="tr-TR" dirty="0" err="1"/>
              <a:t>Testing</a:t>
            </a:r>
            <a:endParaRPr lang="tr-TR" dirty="0"/>
          </a:p>
          <a:p>
            <a:r>
              <a:rPr lang="tr-TR" dirty="0" err="1"/>
              <a:t>Happy</a:t>
            </a:r>
            <a:r>
              <a:rPr lang="tr-TR" dirty="0"/>
              <a:t> </a:t>
            </a:r>
            <a:r>
              <a:rPr lang="tr-TR" dirty="0" err="1"/>
              <a:t>Path</a:t>
            </a:r>
            <a:r>
              <a:rPr lang="tr-TR" dirty="0"/>
              <a:t> </a:t>
            </a:r>
            <a:r>
              <a:rPr lang="tr-TR" dirty="0" err="1"/>
              <a:t>Testing</a:t>
            </a:r>
            <a:endParaRPr lang="tr-TR" dirty="0"/>
          </a:p>
          <a:p>
            <a:r>
              <a:rPr lang="tr-TR" dirty="0" err="1"/>
              <a:t>Incremental</a:t>
            </a:r>
            <a:r>
              <a:rPr lang="tr-TR" dirty="0"/>
              <a:t> Integration </a:t>
            </a:r>
            <a:r>
              <a:rPr lang="tr-TR" dirty="0" err="1"/>
              <a:t>Testing</a:t>
            </a:r>
            <a:endParaRPr lang="tr-TR" dirty="0"/>
          </a:p>
          <a:p>
            <a:r>
              <a:rPr lang="tr-TR" dirty="0" err="1"/>
              <a:t>Install</a:t>
            </a:r>
            <a:r>
              <a:rPr lang="tr-TR" dirty="0"/>
              <a:t>/</a:t>
            </a:r>
            <a:r>
              <a:rPr lang="tr-TR" dirty="0" err="1"/>
              <a:t>Uninstall</a:t>
            </a:r>
            <a:r>
              <a:rPr lang="tr-TR" dirty="0"/>
              <a:t> </a:t>
            </a:r>
            <a:r>
              <a:rPr lang="tr-TR" dirty="0" err="1"/>
              <a:t>Testing</a:t>
            </a:r>
            <a:endParaRPr lang="tr-TR" dirty="0"/>
          </a:p>
          <a:p>
            <a:endParaRPr lang="tr-TR" dirty="0"/>
          </a:p>
          <a:p>
            <a:endParaRPr lang="tr-TR" dirty="0"/>
          </a:p>
        </p:txBody>
      </p:sp>
      <p:sp>
        <p:nvSpPr>
          <p:cNvPr id="5" name="İçerik Yer Tutucusu 2">
            <a:extLst>
              <a:ext uri="{FF2B5EF4-FFF2-40B4-BE49-F238E27FC236}">
                <a16:creationId xmlns:a16="http://schemas.microsoft.com/office/drawing/2014/main" id="{B31F0D05-5681-4E3B-BAE3-0414F8562212}"/>
              </a:ext>
            </a:extLst>
          </p:cNvPr>
          <p:cNvSpPr txBox="1">
            <a:spLocks/>
          </p:cNvSpPr>
          <p:nvPr/>
        </p:nvSpPr>
        <p:spPr>
          <a:xfrm>
            <a:off x="7652083" y="2189647"/>
            <a:ext cx="3600000" cy="40572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tr-TR" dirty="0" err="1"/>
              <a:t>Monkey</a:t>
            </a:r>
            <a:r>
              <a:rPr lang="tr-TR" dirty="0"/>
              <a:t> </a:t>
            </a:r>
            <a:r>
              <a:rPr lang="tr-TR" dirty="0" err="1"/>
              <a:t>Testing</a:t>
            </a:r>
            <a:endParaRPr lang="tr-TR" dirty="0"/>
          </a:p>
          <a:p>
            <a:r>
              <a:rPr lang="tr-TR" dirty="0" err="1"/>
              <a:t>Mutation</a:t>
            </a:r>
            <a:r>
              <a:rPr lang="tr-TR" dirty="0"/>
              <a:t> </a:t>
            </a:r>
            <a:r>
              <a:rPr lang="tr-TR" dirty="0" err="1"/>
              <a:t>Testing</a:t>
            </a:r>
            <a:endParaRPr lang="tr-TR" dirty="0"/>
          </a:p>
          <a:p>
            <a:r>
              <a:rPr lang="tr-TR" dirty="0" err="1"/>
              <a:t>Negative</a:t>
            </a:r>
            <a:r>
              <a:rPr lang="tr-TR" dirty="0"/>
              <a:t> </a:t>
            </a:r>
            <a:r>
              <a:rPr lang="tr-TR" dirty="0" err="1"/>
              <a:t>Testing</a:t>
            </a:r>
            <a:endParaRPr lang="tr-TR" dirty="0"/>
          </a:p>
          <a:p>
            <a:r>
              <a:rPr lang="tr-TR" dirty="0"/>
              <a:t>RBT</a:t>
            </a:r>
          </a:p>
          <a:p>
            <a:r>
              <a:rPr lang="tr-TR" dirty="0" err="1"/>
              <a:t>Sanity</a:t>
            </a:r>
            <a:r>
              <a:rPr lang="tr-TR" dirty="0"/>
              <a:t> </a:t>
            </a:r>
            <a:r>
              <a:rPr lang="tr-TR" dirty="0" err="1"/>
              <a:t>Testing</a:t>
            </a:r>
            <a:endParaRPr lang="tr-TR" dirty="0"/>
          </a:p>
          <a:p>
            <a:r>
              <a:rPr lang="tr-TR" dirty="0" err="1"/>
              <a:t>Smoke</a:t>
            </a:r>
            <a:r>
              <a:rPr lang="tr-TR" dirty="0"/>
              <a:t> </a:t>
            </a:r>
            <a:r>
              <a:rPr lang="tr-TR" dirty="0" err="1"/>
              <a:t>Testing</a:t>
            </a:r>
            <a:endParaRPr lang="tr-TR" dirty="0"/>
          </a:p>
          <a:p>
            <a:r>
              <a:rPr lang="tr-TR" dirty="0" err="1"/>
              <a:t>Static</a:t>
            </a:r>
            <a:r>
              <a:rPr lang="tr-TR" dirty="0"/>
              <a:t> </a:t>
            </a:r>
            <a:r>
              <a:rPr lang="tr-TR" dirty="0" err="1"/>
              <a:t>Testing</a:t>
            </a:r>
            <a:endParaRPr lang="tr-TR" dirty="0"/>
          </a:p>
          <a:p>
            <a:r>
              <a:rPr lang="tr-TR" dirty="0" err="1"/>
              <a:t>Vulnerablility</a:t>
            </a:r>
            <a:r>
              <a:rPr lang="tr-TR" dirty="0"/>
              <a:t> </a:t>
            </a:r>
            <a:r>
              <a:rPr lang="tr-TR" dirty="0" err="1"/>
              <a:t>Testing</a:t>
            </a:r>
            <a:endParaRPr lang="tr-TR" dirty="0"/>
          </a:p>
          <a:p>
            <a:r>
              <a:rPr lang="tr-TR" dirty="0"/>
              <a:t>Volume </a:t>
            </a:r>
            <a:r>
              <a:rPr lang="tr-TR" dirty="0" err="1"/>
              <a:t>Testing</a:t>
            </a:r>
            <a:endParaRPr lang="tr-TR" dirty="0"/>
          </a:p>
        </p:txBody>
      </p:sp>
    </p:spTree>
    <p:extLst>
      <p:ext uri="{BB962C8B-B14F-4D97-AF65-F5344CB8AC3E}">
        <p14:creationId xmlns:p14="http://schemas.microsoft.com/office/powerpoint/2010/main" val="1884038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967ACAF-C097-4104-9762-825C30F3892A}"/>
              </a:ext>
            </a:extLst>
          </p:cNvPr>
          <p:cNvSpPr>
            <a:spLocks noGrp="1"/>
          </p:cNvSpPr>
          <p:nvPr>
            <p:ph idx="1"/>
          </p:nvPr>
        </p:nvSpPr>
        <p:spPr>
          <a:xfrm>
            <a:off x="913795" y="834887"/>
            <a:ext cx="10353762" cy="4956313"/>
          </a:xfrm>
        </p:spPr>
        <p:txBody>
          <a:bodyPr/>
          <a:lstStyle/>
          <a:p>
            <a:pPr marL="36900" indent="0">
              <a:buNone/>
            </a:pPr>
            <a:r>
              <a:rPr lang="tr-TR" dirty="0"/>
              <a:t>Yazılım test teknikleri üzerine daha detaylı terim ve tanımlarına şu adresten ulaşabilirsiniz:</a:t>
            </a:r>
          </a:p>
          <a:p>
            <a:pPr marL="36900" indent="0">
              <a:buNone/>
            </a:pPr>
            <a:endParaRPr lang="tr-TR" dirty="0"/>
          </a:p>
          <a:p>
            <a:pPr marL="36900" indent="0">
              <a:buNone/>
            </a:pPr>
            <a:r>
              <a:rPr lang="tr-TR" dirty="0">
                <a:hlinkClick r:id="rId2"/>
              </a:rPr>
              <a:t>https://www.tutorialspoint.com/software_testing_dictionary/</a:t>
            </a:r>
            <a:r>
              <a:rPr lang="tr-TR" dirty="0"/>
              <a:t> </a:t>
            </a:r>
          </a:p>
        </p:txBody>
      </p:sp>
    </p:spTree>
    <p:extLst>
      <p:ext uri="{BB962C8B-B14F-4D97-AF65-F5344CB8AC3E}">
        <p14:creationId xmlns:p14="http://schemas.microsoft.com/office/powerpoint/2010/main" val="582960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5BE4259-FC0E-4702-B698-847648182D3D}"/>
              </a:ext>
            </a:extLst>
          </p:cNvPr>
          <p:cNvSpPr>
            <a:spLocks noGrp="1"/>
          </p:cNvSpPr>
          <p:nvPr>
            <p:ph type="title"/>
          </p:nvPr>
        </p:nvSpPr>
        <p:spPr/>
        <p:txBody>
          <a:bodyPr/>
          <a:lstStyle/>
          <a:p>
            <a:r>
              <a:rPr lang="tr-TR" dirty="0"/>
              <a:t>Alpha </a:t>
            </a:r>
            <a:r>
              <a:rPr lang="tr-TR" dirty="0" err="1"/>
              <a:t>Testing</a:t>
            </a:r>
            <a:endParaRPr lang="tr-TR" dirty="0"/>
          </a:p>
        </p:txBody>
      </p:sp>
      <p:sp>
        <p:nvSpPr>
          <p:cNvPr id="3" name="İçerik Yer Tutucusu 2">
            <a:extLst>
              <a:ext uri="{FF2B5EF4-FFF2-40B4-BE49-F238E27FC236}">
                <a16:creationId xmlns:a16="http://schemas.microsoft.com/office/drawing/2014/main" id="{24C6BA2C-FC8A-44CA-BD5D-246031832D87}"/>
              </a:ext>
            </a:extLst>
          </p:cNvPr>
          <p:cNvSpPr>
            <a:spLocks noGrp="1"/>
          </p:cNvSpPr>
          <p:nvPr>
            <p:ph idx="1"/>
          </p:nvPr>
        </p:nvSpPr>
        <p:spPr/>
        <p:txBody>
          <a:bodyPr/>
          <a:lstStyle/>
          <a:p>
            <a:pPr marL="36900" indent="0">
              <a:buNone/>
            </a:pPr>
            <a:r>
              <a:rPr lang="tr-TR" dirty="0"/>
              <a:t>Yazılım endüstrisinde en yaygın kullanılan test terimdir.</a:t>
            </a:r>
          </a:p>
          <a:p>
            <a:pPr marL="36900" indent="0">
              <a:buNone/>
            </a:pPr>
            <a:endParaRPr lang="tr-TR" dirty="0"/>
          </a:p>
          <a:p>
            <a:pPr marL="36900" indent="0">
              <a:buNone/>
            </a:pPr>
            <a:r>
              <a:rPr lang="tr-TR" dirty="0"/>
              <a:t>Tanıma göre kısaca ürünün piyasaya çıkmadan önceki, ürünle ilgili ortaya çıkabilecek her türden sorunun önceden görülüp giderilmesi amacıyla yapılan birçok testin genel adıdır. Yazılımın tamamlanmasının ardından gerçekleştirileceğinden </a:t>
            </a:r>
            <a:r>
              <a:rPr lang="tr-TR" dirty="0" err="1"/>
              <a:t>unit</a:t>
            </a:r>
            <a:r>
              <a:rPr lang="tr-TR" dirty="0"/>
              <a:t> test, </a:t>
            </a:r>
            <a:r>
              <a:rPr lang="tr-TR" dirty="0" err="1"/>
              <a:t>integration</a:t>
            </a:r>
            <a:r>
              <a:rPr lang="tr-TR" dirty="0"/>
              <a:t> test gibi çekirdekten biraz daha uzak testleri de kapsar.</a:t>
            </a:r>
          </a:p>
          <a:p>
            <a:pPr marL="36900" indent="0">
              <a:buNone/>
            </a:pPr>
            <a:endParaRPr lang="tr-TR" dirty="0"/>
          </a:p>
          <a:p>
            <a:pPr marL="36900" indent="0">
              <a:buNone/>
            </a:pPr>
            <a:r>
              <a:rPr lang="tr-TR" dirty="0"/>
              <a:t>Ancak ortaya çıkacak durumların değerlenmesinin neticesinde, kodda da küçük değişiklikler yapılması gerekeceğinden geliştirici ekip tarafından beta testten önce yapılır.</a:t>
            </a:r>
          </a:p>
        </p:txBody>
      </p:sp>
    </p:spTree>
    <p:extLst>
      <p:ext uri="{BB962C8B-B14F-4D97-AF65-F5344CB8AC3E}">
        <p14:creationId xmlns:p14="http://schemas.microsoft.com/office/powerpoint/2010/main" val="1027034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A1E32E8-39EA-4FA7-871B-434E4EE63919}"/>
              </a:ext>
            </a:extLst>
          </p:cNvPr>
          <p:cNvSpPr>
            <a:spLocks noGrp="1"/>
          </p:cNvSpPr>
          <p:nvPr>
            <p:ph type="title"/>
          </p:nvPr>
        </p:nvSpPr>
        <p:spPr/>
        <p:txBody>
          <a:bodyPr/>
          <a:lstStyle/>
          <a:p>
            <a:r>
              <a:rPr lang="tr-TR" dirty="0"/>
              <a:t>Ad-hoc </a:t>
            </a:r>
            <a:r>
              <a:rPr lang="tr-TR" dirty="0" err="1"/>
              <a:t>Testing</a:t>
            </a:r>
            <a:endParaRPr lang="tr-TR" dirty="0"/>
          </a:p>
        </p:txBody>
      </p:sp>
      <p:sp>
        <p:nvSpPr>
          <p:cNvPr id="3" name="İçerik Yer Tutucusu 2">
            <a:extLst>
              <a:ext uri="{FF2B5EF4-FFF2-40B4-BE49-F238E27FC236}">
                <a16:creationId xmlns:a16="http://schemas.microsoft.com/office/drawing/2014/main" id="{C22BC05F-4823-47E7-B2B9-55905C16D9CD}"/>
              </a:ext>
            </a:extLst>
          </p:cNvPr>
          <p:cNvSpPr>
            <a:spLocks noGrp="1"/>
          </p:cNvSpPr>
          <p:nvPr>
            <p:ph idx="1"/>
          </p:nvPr>
        </p:nvSpPr>
        <p:spPr/>
        <p:txBody>
          <a:bodyPr/>
          <a:lstStyle/>
          <a:p>
            <a:pPr marL="36900" indent="0">
              <a:buNone/>
            </a:pPr>
            <a:r>
              <a:rPr lang="tr-TR" dirty="0"/>
              <a:t>Tanım gereği bu test türünü, diğer test türlerinden şu maddelerle ayırabiliriz:</a:t>
            </a:r>
          </a:p>
          <a:p>
            <a:pPr marL="36900" indent="0">
              <a:buNone/>
            </a:pPr>
            <a:endParaRPr lang="tr-TR" dirty="0"/>
          </a:p>
          <a:p>
            <a:pPr marL="494100" indent="-457200">
              <a:buAutoNum type="arabicPeriod"/>
            </a:pPr>
            <a:r>
              <a:rPr lang="tr-TR" dirty="0"/>
              <a:t>Herhangi bir test senaryosu veya plan dahilinde uygulanmaz.</a:t>
            </a:r>
          </a:p>
          <a:p>
            <a:pPr marL="494100" indent="-457200">
              <a:buAutoNum type="arabicPeriod"/>
            </a:pPr>
            <a:r>
              <a:rPr lang="tr-TR" dirty="0"/>
              <a:t>Bu test aşaması için ön hazırlık yok denecek kadar azdır herhangi bir referans veya belge içermez. </a:t>
            </a:r>
          </a:p>
          <a:p>
            <a:pPr marL="494100" indent="-457200">
              <a:buAutoNum type="arabicPeriod"/>
            </a:pPr>
            <a:r>
              <a:rPr lang="tr-TR" dirty="0"/>
              <a:t>Test edenin temel amacı, program üzerinde gelişi güzel denemelerde bulunarak açıklar, sorunlar aramaktır.</a:t>
            </a:r>
          </a:p>
        </p:txBody>
      </p:sp>
    </p:spTree>
    <p:extLst>
      <p:ext uri="{BB962C8B-B14F-4D97-AF65-F5344CB8AC3E}">
        <p14:creationId xmlns:p14="http://schemas.microsoft.com/office/powerpoint/2010/main" val="145154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C4C8D24-E6CF-4F92-96CE-79007196C8AE}"/>
              </a:ext>
            </a:extLst>
          </p:cNvPr>
          <p:cNvSpPr>
            <a:spLocks noGrp="1"/>
          </p:cNvSpPr>
          <p:nvPr>
            <p:ph type="title"/>
          </p:nvPr>
        </p:nvSpPr>
        <p:spPr/>
        <p:txBody>
          <a:bodyPr/>
          <a:lstStyle/>
          <a:p>
            <a:r>
              <a:rPr lang="tr-TR" dirty="0"/>
              <a:t>Beta </a:t>
            </a:r>
            <a:r>
              <a:rPr lang="tr-TR" dirty="0" err="1"/>
              <a:t>Testing</a:t>
            </a:r>
            <a:endParaRPr lang="tr-TR" dirty="0"/>
          </a:p>
        </p:txBody>
      </p:sp>
      <p:sp>
        <p:nvSpPr>
          <p:cNvPr id="3" name="İçerik Yer Tutucusu 2">
            <a:extLst>
              <a:ext uri="{FF2B5EF4-FFF2-40B4-BE49-F238E27FC236}">
                <a16:creationId xmlns:a16="http://schemas.microsoft.com/office/drawing/2014/main" id="{A2B48BA2-7DEC-429B-866A-A3C981CC3F5B}"/>
              </a:ext>
            </a:extLst>
          </p:cNvPr>
          <p:cNvSpPr>
            <a:spLocks noGrp="1"/>
          </p:cNvSpPr>
          <p:nvPr>
            <p:ph idx="1"/>
          </p:nvPr>
        </p:nvSpPr>
        <p:spPr/>
        <p:txBody>
          <a:bodyPr/>
          <a:lstStyle/>
          <a:p>
            <a:pPr marL="36900" indent="0">
              <a:buNone/>
            </a:pPr>
            <a:r>
              <a:rPr lang="tr-TR" dirty="0"/>
              <a:t>Alfa testin yanında en yaygın kullanılan terimlerdendir. Test eden, kullanıcı yani müşteridir. Yaygın uygulanışı, ürünün piyasaya beta etiketi altında çıkartılması, kullanıcılardan gelen geri dönüşlerin ve ilk izlenimin toplanmasıdır. </a:t>
            </a:r>
          </a:p>
          <a:p>
            <a:pPr marL="36900" indent="0">
              <a:buNone/>
            </a:pPr>
            <a:endParaRPr lang="tr-TR" dirty="0"/>
          </a:p>
          <a:p>
            <a:pPr marL="36900" indent="0">
              <a:buNone/>
            </a:pPr>
            <a:endParaRPr lang="tr-TR" dirty="0"/>
          </a:p>
          <a:p>
            <a:pPr marL="36900" indent="0">
              <a:buNone/>
            </a:pPr>
            <a:r>
              <a:rPr lang="tr-TR" dirty="0"/>
              <a:t>Ürün gerçek bir çevrede test edilmiş olacağından, geliştirici firmanın bu aşamada ürüne ve kullanıcıya gösterdiği ilgi oldukça önemlidir. Bu aşamayı başarıyla tamamlayan ürünler </a:t>
            </a:r>
            <a:r>
              <a:rPr lang="tr-TR" dirty="0" err="1"/>
              <a:t>product</a:t>
            </a:r>
            <a:r>
              <a:rPr lang="tr-TR" dirty="0"/>
              <a:t> edilir.</a:t>
            </a:r>
          </a:p>
        </p:txBody>
      </p:sp>
    </p:spTree>
    <p:extLst>
      <p:ext uri="{BB962C8B-B14F-4D97-AF65-F5344CB8AC3E}">
        <p14:creationId xmlns:p14="http://schemas.microsoft.com/office/powerpoint/2010/main" val="184085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0DD4774-F203-4505-8349-1DAF2667743E}"/>
              </a:ext>
            </a:extLst>
          </p:cNvPr>
          <p:cNvSpPr>
            <a:spLocks noGrp="1"/>
          </p:cNvSpPr>
          <p:nvPr>
            <p:ph type="title"/>
          </p:nvPr>
        </p:nvSpPr>
        <p:spPr/>
        <p:txBody>
          <a:bodyPr/>
          <a:lstStyle/>
          <a:p>
            <a:r>
              <a:rPr lang="tr-TR" dirty="0"/>
              <a:t>UNIT TESTING</a:t>
            </a:r>
          </a:p>
        </p:txBody>
      </p:sp>
      <p:sp>
        <p:nvSpPr>
          <p:cNvPr id="3" name="İçerik Yer Tutucusu 2">
            <a:extLst>
              <a:ext uri="{FF2B5EF4-FFF2-40B4-BE49-F238E27FC236}">
                <a16:creationId xmlns:a16="http://schemas.microsoft.com/office/drawing/2014/main" id="{489F23FD-2FB4-4EB5-AF16-03B3677F81DA}"/>
              </a:ext>
            </a:extLst>
          </p:cNvPr>
          <p:cNvSpPr>
            <a:spLocks noGrp="1"/>
          </p:cNvSpPr>
          <p:nvPr>
            <p:ph idx="1"/>
          </p:nvPr>
        </p:nvSpPr>
        <p:spPr/>
        <p:txBody>
          <a:bodyPr/>
          <a:lstStyle/>
          <a:p>
            <a:pPr marL="36900" indent="0">
              <a:buNone/>
            </a:pPr>
            <a:r>
              <a:rPr lang="tr-TR" dirty="0"/>
              <a:t>Basitçe programcının veya (WBT)White Box </a:t>
            </a:r>
            <a:r>
              <a:rPr lang="tr-TR" dirty="0" err="1"/>
              <a:t>Tester’ların</a:t>
            </a:r>
            <a:r>
              <a:rPr lang="tr-TR" dirty="0"/>
              <a:t> yazılım esnasında yaptığı küçük </a:t>
            </a:r>
            <a:r>
              <a:rPr lang="en-US" dirty="0" err="1"/>
              <a:t>deneme</a:t>
            </a:r>
            <a:r>
              <a:rPr lang="tr-TR" dirty="0" err="1"/>
              <a:t>lerden</a:t>
            </a:r>
            <a:r>
              <a:rPr lang="tr-TR" dirty="0"/>
              <a:t> ibarettir.</a:t>
            </a:r>
          </a:p>
          <a:p>
            <a:pPr marL="36900" indent="0">
              <a:buNone/>
            </a:pPr>
            <a:r>
              <a:rPr lang="tr-TR" dirty="0"/>
              <a:t>Bu bağlamda White </a:t>
            </a:r>
            <a:r>
              <a:rPr lang="tr-TR" dirty="0" err="1"/>
              <a:t>box</a:t>
            </a:r>
            <a:r>
              <a:rPr lang="tr-TR" dirty="0"/>
              <a:t> </a:t>
            </a:r>
            <a:r>
              <a:rPr lang="tr-TR" dirty="0" err="1"/>
              <a:t>testing’den</a:t>
            </a:r>
            <a:r>
              <a:rPr lang="tr-TR" dirty="0"/>
              <a:t> de kısaca bahsetmek gerekirse;</a:t>
            </a:r>
          </a:p>
          <a:p>
            <a:pPr marL="36900" indent="0">
              <a:buNone/>
            </a:pPr>
            <a:r>
              <a:rPr lang="tr-TR" dirty="0"/>
              <a:t>White Box </a:t>
            </a:r>
            <a:r>
              <a:rPr lang="tr-TR" dirty="0" err="1"/>
              <a:t>Testing</a:t>
            </a:r>
            <a:r>
              <a:rPr lang="tr-TR" dirty="0"/>
              <a:t>: </a:t>
            </a:r>
            <a:r>
              <a:rPr lang="en-US" dirty="0"/>
              <a:t>Bu </a:t>
            </a:r>
            <a:r>
              <a:rPr lang="en-US" dirty="0" err="1"/>
              <a:t>metot</a:t>
            </a:r>
            <a:r>
              <a:rPr lang="en-US" dirty="0"/>
              <a:t> </a:t>
            </a:r>
            <a:r>
              <a:rPr lang="en-US" dirty="0" err="1"/>
              <a:t>için</a:t>
            </a:r>
            <a:r>
              <a:rPr lang="tr-TR" dirty="0"/>
              <a:t> </a:t>
            </a:r>
            <a:r>
              <a:rPr lang="en-US" dirty="0" err="1"/>
              <a:t>kısaca</a:t>
            </a:r>
            <a:r>
              <a:rPr lang="en-US" dirty="0"/>
              <a:t>, y</a:t>
            </a:r>
            <a:r>
              <a:rPr lang="tr-TR" dirty="0"/>
              <a:t>azılımda uygulanan kod tekniği ve programın tüm yapısını, </a:t>
            </a:r>
            <a:r>
              <a:rPr lang="tr-TR" dirty="0" err="1"/>
              <a:t>yazılımsal</a:t>
            </a:r>
            <a:r>
              <a:rPr lang="tr-TR" dirty="0"/>
              <a:t> düzeyde inceleme</a:t>
            </a:r>
            <a:r>
              <a:rPr lang="en-US" dirty="0"/>
              <a:t> </a:t>
            </a:r>
            <a:r>
              <a:rPr lang="en-US" dirty="0" err="1"/>
              <a:t>denebilir</a:t>
            </a:r>
            <a:r>
              <a:rPr lang="en-US" dirty="0"/>
              <a:t>. D</a:t>
            </a:r>
            <a:r>
              <a:rPr lang="tr-TR" dirty="0" err="1"/>
              <a:t>oğal</a:t>
            </a:r>
            <a:r>
              <a:rPr lang="tr-TR" dirty="0"/>
              <a:t> olarak test eden kişi</a:t>
            </a:r>
            <a:r>
              <a:rPr lang="en-US" dirty="0"/>
              <a:t>,</a:t>
            </a:r>
            <a:r>
              <a:rPr lang="tr-TR" dirty="0"/>
              <a:t> ürünün iç yapısını Black Box </a:t>
            </a:r>
            <a:r>
              <a:rPr lang="tr-TR" dirty="0" err="1"/>
              <a:t>Testing’den</a:t>
            </a:r>
            <a:r>
              <a:rPr lang="tr-TR" dirty="0"/>
              <a:t> farklı olarak </a:t>
            </a:r>
            <a:r>
              <a:rPr lang="tr-TR" dirty="0" err="1"/>
              <a:t>bi</a:t>
            </a:r>
            <a:r>
              <a:rPr lang="en-US" dirty="0" err="1"/>
              <a:t>liyor</a:t>
            </a:r>
            <a:r>
              <a:rPr lang="en-US" dirty="0"/>
              <a:t> </a:t>
            </a:r>
            <a:r>
              <a:rPr lang="en-US" dirty="0" err="1"/>
              <a:t>olacaktır</a:t>
            </a:r>
            <a:r>
              <a:rPr lang="tr-TR" dirty="0"/>
              <a:t>.</a:t>
            </a:r>
          </a:p>
          <a:p>
            <a:pPr marL="36900" indent="0">
              <a:buNone/>
            </a:pPr>
            <a:endParaRPr lang="tr-TR" dirty="0"/>
          </a:p>
          <a:p>
            <a:pPr marL="36900" indent="0">
              <a:buNone/>
            </a:pPr>
            <a:endParaRPr lang="tr-TR" dirty="0"/>
          </a:p>
          <a:p>
            <a:pPr marL="36900" indent="0">
              <a:buNone/>
            </a:pPr>
            <a:endParaRPr lang="tr-TR" dirty="0"/>
          </a:p>
        </p:txBody>
      </p:sp>
    </p:spTree>
    <p:extLst>
      <p:ext uri="{BB962C8B-B14F-4D97-AF65-F5344CB8AC3E}">
        <p14:creationId xmlns:p14="http://schemas.microsoft.com/office/powerpoint/2010/main" val="211227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alpha testing ile ilgili görsel sonucu">
            <a:extLst>
              <a:ext uri="{FF2B5EF4-FFF2-40B4-BE49-F238E27FC236}">
                <a16:creationId xmlns:a16="http://schemas.microsoft.com/office/drawing/2014/main" id="{FAE50B87-B1EF-418A-8E53-F07D90A6FB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288" y="161925"/>
            <a:ext cx="3019425" cy="653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4559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723667A-1B5F-456B-BEF7-32B7279211E4}"/>
              </a:ext>
            </a:extLst>
          </p:cNvPr>
          <p:cNvSpPr>
            <a:spLocks noGrp="1"/>
          </p:cNvSpPr>
          <p:nvPr>
            <p:ph type="title"/>
          </p:nvPr>
        </p:nvSpPr>
        <p:spPr/>
        <p:txBody>
          <a:bodyPr/>
          <a:lstStyle/>
          <a:p>
            <a:r>
              <a:rPr lang="tr-TR" dirty="0" err="1"/>
              <a:t>Back-end</a:t>
            </a:r>
            <a:r>
              <a:rPr lang="tr-TR" dirty="0"/>
              <a:t> </a:t>
            </a:r>
            <a:r>
              <a:rPr lang="tr-TR" dirty="0" err="1"/>
              <a:t>Testing</a:t>
            </a:r>
            <a:endParaRPr lang="tr-TR" dirty="0"/>
          </a:p>
        </p:txBody>
      </p:sp>
      <p:sp>
        <p:nvSpPr>
          <p:cNvPr id="3" name="İçerik Yer Tutucusu 2">
            <a:extLst>
              <a:ext uri="{FF2B5EF4-FFF2-40B4-BE49-F238E27FC236}">
                <a16:creationId xmlns:a16="http://schemas.microsoft.com/office/drawing/2014/main" id="{7643CC5C-9C14-44E8-91EB-D4D1CC7ED463}"/>
              </a:ext>
            </a:extLst>
          </p:cNvPr>
          <p:cNvSpPr>
            <a:spLocks noGrp="1"/>
          </p:cNvSpPr>
          <p:nvPr>
            <p:ph idx="1"/>
          </p:nvPr>
        </p:nvSpPr>
        <p:spPr/>
        <p:txBody>
          <a:bodyPr/>
          <a:lstStyle/>
          <a:p>
            <a:pPr marL="36900" indent="0">
              <a:buNone/>
            </a:pPr>
            <a:r>
              <a:rPr lang="tr-TR" dirty="0" err="1"/>
              <a:t>Back-end</a:t>
            </a:r>
            <a:r>
              <a:rPr lang="tr-TR" dirty="0"/>
              <a:t> ve </a:t>
            </a:r>
            <a:r>
              <a:rPr lang="tr-TR" dirty="0" err="1"/>
              <a:t>front-end’den</a:t>
            </a:r>
            <a:r>
              <a:rPr lang="tr-TR" dirty="0"/>
              <a:t> kısaca bahsedecek olursak:</a:t>
            </a:r>
          </a:p>
          <a:p>
            <a:pPr marL="36900" indent="0">
              <a:buNone/>
            </a:pPr>
            <a:r>
              <a:rPr lang="tr-TR" dirty="0" err="1"/>
              <a:t>Back-end</a:t>
            </a:r>
            <a:r>
              <a:rPr lang="tr-TR" dirty="0"/>
              <a:t>: Yazılımın, projenin veya ürünün, kullanıcılar tarafından doğrudan </a:t>
            </a:r>
            <a:r>
              <a:rPr lang="tr-TR" dirty="0" err="1"/>
              <a:t>temasda</a:t>
            </a:r>
            <a:r>
              <a:rPr lang="tr-TR" dirty="0"/>
              <a:t> bulunulamadığı (görülemediği, erişilemediği) kısmıdır. </a:t>
            </a:r>
            <a:r>
              <a:rPr lang="tr-TR" dirty="0" err="1"/>
              <a:t>Örn</a:t>
            </a:r>
            <a:r>
              <a:rPr lang="tr-TR" dirty="0"/>
              <a:t>: </a:t>
            </a:r>
            <a:r>
              <a:rPr lang="tr-TR" dirty="0" err="1"/>
              <a:t>Veritabanı</a:t>
            </a:r>
            <a:r>
              <a:rPr lang="tr-TR" dirty="0"/>
              <a:t>.</a:t>
            </a:r>
          </a:p>
          <a:p>
            <a:pPr marL="36900" indent="0">
              <a:buNone/>
            </a:pPr>
            <a:r>
              <a:rPr lang="tr-TR" dirty="0"/>
              <a:t>Front-</a:t>
            </a:r>
            <a:r>
              <a:rPr lang="tr-TR" dirty="0" err="1"/>
              <a:t>end</a:t>
            </a:r>
            <a:r>
              <a:rPr lang="tr-TR" dirty="0"/>
              <a:t>: Yazılımın, projenin veya ürünün, kullanıcılar tarafından doğrudan </a:t>
            </a:r>
            <a:r>
              <a:rPr lang="tr-TR" dirty="0" err="1"/>
              <a:t>temasda</a:t>
            </a:r>
            <a:r>
              <a:rPr lang="tr-TR" dirty="0"/>
              <a:t> bulunabildiği kısmıdır. </a:t>
            </a:r>
            <a:r>
              <a:rPr lang="tr-TR" dirty="0" err="1"/>
              <a:t>Örn</a:t>
            </a:r>
            <a:r>
              <a:rPr lang="tr-TR" dirty="0"/>
              <a:t>: Uygulama </a:t>
            </a:r>
            <a:r>
              <a:rPr lang="tr-TR" dirty="0" err="1"/>
              <a:t>Arayüzü</a:t>
            </a:r>
            <a:r>
              <a:rPr lang="tr-TR" dirty="0"/>
              <a:t>.</a:t>
            </a:r>
          </a:p>
          <a:p>
            <a:pPr marL="36900" indent="0">
              <a:buNone/>
            </a:pPr>
            <a:endParaRPr lang="tr-TR" dirty="0"/>
          </a:p>
          <a:p>
            <a:pPr marL="36900" indent="0">
              <a:buNone/>
            </a:pPr>
            <a:r>
              <a:rPr lang="tr-TR" dirty="0"/>
              <a:t>Server tarafında, </a:t>
            </a:r>
            <a:r>
              <a:rPr lang="tr-TR" dirty="0" err="1"/>
              <a:t>veritabanında</a:t>
            </a:r>
            <a:r>
              <a:rPr lang="tr-TR" dirty="0"/>
              <a:t> meydana gelen veya gelebilecek sorunların tespit edilmesini amaçlayan test tekniğidir.</a:t>
            </a:r>
          </a:p>
          <a:p>
            <a:pPr marL="36900" indent="0">
              <a:buNone/>
            </a:pPr>
            <a:r>
              <a:rPr lang="tr-TR" dirty="0"/>
              <a:t>Tahmin edebileceğiniz üzere bu teknik güvenlik testleri aşamasında oldukça sık kullanılır.</a:t>
            </a:r>
          </a:p>
        </p:txBody>
      </p:sp>
    </p:spTree>
    <p:extLst>
      <p:ext uri="{BB962C8B-B14F-4D97-AF65-F5344CB8AC3E}">
        <p14:creationId xmlns:p14="http://schemas.microsoft.com/office/powerpoint/2010/main" val="3598640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4430171-415A-45A6-B549-A9E4A94C2C96}"/>
              </a:ext>
            </a:extLst>
          </p:cNvPr>
          <p:cNvSpPr>
            <a:spLocks noGrp="1"/>
          </p:cNvSpPr>
          <p:nvPr>
            <p:ph type="title"/>
          </p:nvPr>
        </p:nvSpPr>
        <p:spPr/>
        <p:txBody>
          <a:bodyPr/>
          <a:lstStyle/>
          <a:p>
            <a:r>
              <a:rPr lang="tr-TR" dirty="0" err="1"/>
              <a:t>Boundary</a:t>
            </a:r>
            <a:r>
              <a:rPr lang="tr-TR" dirty="0"/>
              <a:t> Value </a:t>
            </a:r>
            <a:r>
              <a:rPr lang="tr-TR" dirty="0" err="1"/>
              <a:t>Testing</a:t>
            </a:r>
            <a:endParaRPr lang="tr-TR" dirty="0"/>
          </a:p>
        </p:txBody>
      </p:sp>
      <p:sp>
        <p:nvSpPr>
          <p:cNvPr id="3" name="İçerik Yer Tutucusu 2">
            <a:extLst>
              <a:ext uri="{FF2B5EF4-FFF2-40B4-BE49-F238E27FC236}">
                <a16:creationId xmlns:a16="http://schemas.microsoft.com/office/drawing/2014/main" id="{689DE99B-CB00-4055-86BF-EE19D0F25FBE}"/>
              </a:ext>
            </a:extLst>
          </p:cNvPr>
          <p:cNvSpPr>
            <a:spLocks noGrp="1"/>
          </p:cNvSpPr>
          <p:nvPr>
            <p:ph idx="1"/>
          </p:nvPr>
        </p:nvSpPr>
        <p:spPr/>
        <p:txBody>
          <a:bodyPr/>
          <a:lstStyle/>
          <a:p>
            <a:pPr marL="36900" indent="0">
              <a:buNone/>
            </a:pPr>
            <a:r>
              <a:rPr lang="tr-TR" dirty="0"/>
              <a:t>Yazılımın performansı dolayısıyla sınırların test edildiği adımlarda bu teknik kullanılır.</a:t>
            </a:r>
          </a:p>
          <a:p>
            <a:pPr marL="36900" indent="0">
              <a:buNone/>
            </a:pPr>
            <a:endParaRPr lang="tr-TR" dirty="0"/>
          </a:p>
          <a:p>
            <a:pPr marL="36900" indent="0">
              <a:buNone/>
            </a:pPr>
            <a:r>
              <a:rPr lang="tr-TR" dirty="0"/>
              <a:t>Örnek: İzin verilen girilebilir değerlerin 1-100 </a:t>
            </a:r>
            <a:r>
              <a:rPr lang="tr-TR" dirty="0" err="1"/>
              <a:t>char</a:t>
            </a:r>
            <a:r>
              <a:rPr lang="tr-TR" dirty="0"/>
              <a:t> olduğu bir </a:t>
            </a:r>
            <a:r>
              <a:rPr lang="tr-TR" dirty="0" err="1"/>
              <a:t>text-box</a:t>
            </a:r>
            <a:r>
              <a:rPr lang="tr-TR" dirty="0"/>
              <a:t> için bu teknikle 100+ uzunluklu kelimeler veya buna benzer amaçla sınır dışı olası muhtemel değerler için denemeler yapılarak sistemin verdiği tepkiler gözlenir.</a:t>
            </a:r>
          </a:p>
        </p:txBody>
      </p:sp>
    </p:spTree>
    <p:extLst>
      <p:ext uri="{BB962C8B-B14F-4D97-AF65-F5344CB8AC3E}">
        <p14:creationId xmlns:p14="http://schemas.microsoft.com/office/powerpoint/2010/main" val="4038808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C8091E3-CFBD-4616-836E-0C58AC53FCCD}"/>
              </a:ext>
            </a:extLst>
          </p:cNvPr>
          <p:cNvSpPr>
            <a:spLocks noGrp="1"/>
          </p:cNvSpPr>
          <p:nvPr>
            <p:ph type="title"/>
          </p:nvPr>
        </p:nvSpPr>
        <p:spPr/>
        <p:txBody>
          <a:bodyPr/>
          <a:lstStyle/>
          <a:p>
            <a:r>
              <a:rPr lang="tr-TR" dirty="0" err="1"/>
              <a:t>Branch</a:t>
            </a:r>
            <a:r>
              <a:rPr lang="tr-TR" dirty="0"/>
              <a:t> </a:t>
            </a:r>
            <a:r>
              <a:rPr lang="tr-TR" dirty="0" err="1"/>
              <a:t>Testing</a:t>
            </a:r>
            <a:endParaRPr lang="tr-TR" dirty="0"/>
          </a:p>
        </p:txBody>
      </p:sp>
      <p:sp>
        <p:nvSpPr>
          <p:cNvPr id="3" name="İçerik Yer Tutucusu 2">
            <a:extLst>
              <a:ext uri="{FF2B5EF4-FFF2-40B4-BE49-F238E27FC236}">
                <a16:creationId xmlns:a16="http://schemas.microsoft.com/office/drawing/2014/main" id="{78F4E637-1254-4491-9B6C-3C12983DF8E1}"/>
              </a:ext>
            </a:extLst>
          </p:cNvPr>
          <p:cNvSpPr>
            <a:spLocks noGrp="1"/>
          </p:cNvSpPr>
          <p:nvPr>
            <p:ph idx="1"/>
          </p:nvPr>
        </p:nvSpPr>
        <p:spPr/>
        <p:txBody>
          <a:bodyPr>
            <a:normAutofit lnSpcReduction="10000"/>
          </a:bodyPr>
          <a:lstStyle/>
          <a:p>
            <a:pPr marL="36900" indent="0">
              <a:buNone/>
            </a:pPr>
            <a:r>
              <a:rPr lang="tr-TR" dirty="0"/>
              <a:t>Developer tarafından testlerin ilk safhalarında, kod üzerinde uygulanan bir birim test tekniğidir. Dolayısıyla WBT sınıfına dahildir diyebiliriz.</a:t>
            </a:r>
          </a:p>
          <a:p>
            <a:pPr marL="36900" indent="0">
              <a:buNone/>
            </a:pPr>
            <a:endParaRPr lang="tr-TR" dirty="0"/>
          </a:p>
          <a:p>
            <a:pPr marL="36900" indent="0">
              <a:buNone/>
            </a:pPr>
            <a:r>
              <a:rPr lang="tr-TR" dirty="0"/>
              <a:t>Amaç programa ait her bir </a:t>
            </a:r>
            <a:r>
              <a:rPr lang="tr-TR" dirty="0" err="1"/>
              <a:t>branch’ın</a:t>
            </a:r>
            <a:r>
              <a:rPr lang="tr-TR" dirty="0"/>
              <a:t> tek tek doğruluğunu sağlamaktır.</a:t>
            </a:r>
          </a:p>
          <a:p>
            <a:pPr marL="36900" indent="0">
              <a:buNone/>
            </a:pPr>
            <a:endParaRPr lang="tr-TR" dirty="0"/>
          </a:p>
          <a:p>
            <a:pPr marL="36900" indent="0">
              <a:buNone/>
            </a:pPr>
            <a:r>
              <a:rPr lang="tr-TR" dirty="0" err="1"/>
              <a:t>Branch</a:t>
            </a:r>
            <a:r>
              <a:rPr lang="tr-TR" dirty="0"/>
              <a:t>: Kodların doğrusal bir sıra yerine daha verimli koşulmasını sağlayan bir yaklaşım. Yüksek seviyeli dillerde akış ifadeleri örnek verilebilir (</a:t>
            </a:r>
            <a:r>
              <a:rPr lang="tr-TR" dirty="0" err="1"/>
              <a:t>While</a:t>
            </a:r>
            <a:r>
              <a:rPr lang="tr-TR" dirty="0"/>
              <a:t>, </a:t>
            </a:r>
            <a:r>
              <a:rPr lang="tr-TR" dirty="0" err="1"/>
              <a:t>for</a:t>
            </a:r>
            <a:r>
              <a:rPr lang="tr-TR" dirty="0"/>
              <a:t>, </a:t>
            </a:r>
            <a:r>
              <a:rPr lang="tr-TR" dirty="0" err="1"/>
              <a:t>if</a:t>
            </a:r>
            <a:r>
              <a:rPr lang="tr-TR" dirty="0"/>
              <a:t> </a:t>
            </a:r>
            <a:r>
              <a:rPr lang="tr-TR" dirty="0" err="1"/>
              <a:t>statements</a:t>
            </a:r>
            <a:r>
              <a:rPr lang="tr-TR" dirty="0"/>
              <a:t>); daha alt seviyeli bazı dillerde ise işlemci ile doğrudan iletişim kurularak bu tür ifadeler elle yazılır.</a:t>
            </a:r>
          </a:p>
          <a:p>
            <a:pPr marL="36900" indent="0">
              <a:buNone/>
            </a:pPr>
            <a:endParaRPr lang="tr-TR" dirty="0"/>
          </a:p>
          <a:p>
            <a:pPr marL="36900" indent="0">
              <a:buNone/>
            </a:pPr>
            <a:r>
              <a:rPr lang="tr-TR" dirty="0"/>
              <a:t>Geliştiricinin, derleyici üzerinde break </a:t>
            </a:r>
            <a:r>
              <a:rPr lang="tr-TR" dirty="0" err="1"/>
              <a:t>pointler</a:t>
            </a:r>
            <a:r>
              <a:rPr lang="tr-TR" dirty="0"/>
              <a:t> yardımıyla bu tip ifadeleri kontrol ettiği bir tekniktir; şeklinde oldukça yüzeysel bir tanımda bulunmak da mümkündür.</a:t>
            </a:r>
          </a:p>
        </p:txBody>
      </p:sp>
    </p:spTree>
    <p:extLst>
      <p:ext uri="{BB962C8B-B14F-4D97-AF65-F5344CB8AC3E}">
        <p14:creationId xmlns:p14="http://schemas.microsoft.com/office/powerpoint/2010/main" val="33702198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55FB00C-C0AA-4388-9964-3771E2934DE4}"/>
              </a:ext>
            </a:extLst>
          </p:cNvPr>
          <p:cNvSpPr>
            <a:spLocks noGrp="1"/>
          </p:cNvSpPr>
          <p:nvPr>
            <p:ph type="title"/>
          </p:nvPr>
        </p:nvSpPr>
        <p:spPr/>
        <p:txBody>
          <a:bodyPr/>
          <a:lstStyle/>
          <a:p>
            <a:r>
              <a:rPr lang="tr-TR" dirty="0" err="1"/>
              <a:t>Comparison</a:t>
            </a:r>
            <a:r>
              <a:rPr lang="tr-TR" dirty="0"/>
              <a:t> </a:t>
            </a:r>
            <a:r>
              <a:rPr lang="tr-TR" dirty="0" err="1"/>
              <a:t>Testing</a:t>
            </a:r>
            <a:endParaRPr lang="tr-TR" dirty="0"/>
          </a:p>
        </p:txBody>
      </p:sp>
      <p:sp>
        <p:nvSpPr>
          <p:cNvPr id="3" name="İçerik Yer Tutucusu 2">
            <a:extLst>
              <a:ext uri="{FF2B5EF4-FFF2-40B4-BE49-F238E27FC236}">
                <a16:creationId xmlns:a16="http://schemas.microsoft.com/office/drawing/2014/main" id="{45B7B4F0-2E70-4CB0-8819-0D990D5CFDA1}"/>
              </a:ext>
            </a:extLst>
          </p:cNvPr>
          <p:cNvSpPr>
            <a:spLocks noGrp="1"/>
          </p:cNvSpPr>
          <p:nvPr>
            <p:ph idx="1"/>
          </p:nvPr>
        </p:nvSpPr>
        <p:spPr/>
        <p:txBody>
          <a:bodyPr/>
          <a:lstStyle/>
          <a:p>
            <a:pPr marL="36900" indent="0">
              <a:buNone/>
            </a:pPr>
            <a:r>
              <a:rPr lang="tr-TR" dirty="0"/>
              <a:t>Yazılımın, kendi alt versiyonları ile veya benzer yazılımlarla kıyaslanması. </a:t>
            </a:r>
          </a:p>
          <a:p>
            <a:pPr marL="36900" indent="0">
              <a:buNone/>
            </a:pPr>
            <a:endParaRPr lang="tr-TR" dirty="0"/>
          </a:p>
          <a:p>
            <a:pPr marL="36900" indent="0">
              <a:buNone/>
            </a:pPr>
            <a:r>
              <a:rPr lang="tr-TR" dirty="0"/>
              <a:t>Genelde teknik yeterlilik veya zaman kaygıları gibi durumlarda kullanıldığından, geliştiriciler tarafından yeterli hassasiyette uygulanmamaktadır. Bu durumun nedenlerinden birisi de özgünlük kaygısıdır diyebiliriz. </a:t>
            </a:r>
          </a:p>
          <a:p>
            <a:pPr marL="36900" indent="0">
              <a:buNone/>
            </a:pPr>
            <a:r>
              <a:rPr lang="tr-TR" dirty="0"/>
              <a:t>Yine de her seviyedeki girişimcinin, kafasını kaldırıp çevresine bakmasını öneririm.</a:t>
            </a:r>
          </a:p>
        </p:txBody>
      </p:sp>
    </p:spTree>
    <p:extLst>
      <p:ext uri="{BB962C8B-B14F-4D97-AF65-F5344CB8AC3E}">
        <p14:creationId xmlns:p14="http://schemas.microsoft.com/office/powerpoint/2010/main" val="2812874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1B7A152-E7C1-4C22-8427-E2E434E515B7}"/>
              </a:ext>
            </a:extLst>
          </p:cNvPr>
          <p:cNvSpPr>
            <a:spLocks noGrp="1"/>
          </p:cNvSpPr>
          <p:nvPr>
            <p:ph type="title"/>
          </p:nvPr>
        </p:nvSpPr>
        <p:spPr/>
        <p:txBody>
          <a:bodyPr/>
          <a:lstStyle/>
          <a:p>
            <a:r>
              <a:rPr lang="tr-TR" dirty="0"/>
              <a:t>Component </a:t>
            </a:r>
            <a:r>
              <a:rPr lang="tr-TR" dirty="0" err="1"/>
              <a:t>Testing</a:t>
            </a:r>
            <a:endParaRPr lang="tr-TR" dirty="0"/>
          </a:p>
        </p:txBody>
      </p:sp>
      <p:sp>
        <p:nvSpPr>
          <p:cNvPr id="3" name="İçerik Yer Tutucusu 2">
            <a:extLst>
              <a:ext uri="{FF2B5EF4-FFF2-40B4-BE49-F238E27FC236}">
                <a16:creationId xmlns:a16="http://schemas.microsoft.com/office/drawing/2014/main" id="{84EF26AC-F5E8-4808-97B0-0757E3E31A2F}"/>
              </a:ext>
            </a:extLst>
          </p:cNvPr>
          <p:cNvSpPr>
            <a:spLocks noGrp="1"/>
          </p:cNvSpPr>
          <p:nvPr>
            <p:ph idx="1"/>
          </p:nvPr>
        </p:nvSpPr>
        <p:spPr/>
        <p:txBody>
          <a:bodyPr/>
          <a:lstStyle/>
          <a:p>
            <a:pPr marL="36900" indent="0">
              <a:buNone/>
            </a:pPr>
            <a:r>
              <a:rPr lang="tr-TR" dirty="0"/>
              <a:t>Genellikler geliştirici ekip tarafından, birim testin ardından gerçekleştirilir.</a:t>
            </a:r>
          </a:p>
          <a:p>
            <a:pPr marL="36900" indent="0">
              <a:buNone/>
            </a:pPr>
            <a:r>
              <a:rPr lang="tr-TR" dirty="0"/>
              <a:t>Entegrasyon testi ile yapılan işlemler neredeyse aynıdır. Kodu yazan kişi tarafından uygulanmasının asıl nedeni, bazı durumlar için GBT tekniğiyle yaklaşımın, teknik bilgi konusunda yetersizlik meydana getirmesidir..</a:t>
            </a:r>
          </a:p>
          <a:p>
            <a:pPr marL="36900" indent="0">
              <a:buNone/>
            </a:pPr>
            <a:endParaRPr lang="tr-TR" dirty="0"/>
          </a:p>
          <a:p>
            <a:pPr marL="36900" indent="0">
              <a:buNone/>
            </a:pPr>
            <a:r>
              <a:rPr lang="tr-TR" dirty="0"/>
              <a:t>Özetle, test edilen modüllerin tam içeriği, en doğru biçimde kodu yazan kişi tarafından yorumlanacağından, bazı küçük hassas modül bütünlüğü denemeleri, WBT tekniğiyle kodu yazan geliştirici tarafından bizzat yapılır.</a:t>
            </a:r>
          </a:p>
        </p:txBody>
      </p:sp>
    </p:spTree>
    <p:extLst>
      <p:ext uri="{BB962C8B-B14F-4D97-AF65-F5344CB8AC3E}">
        <p14:creationId xmlns:p14="http://schemas.microsoft.com/office/powerpoint/2010/main" val="36431364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E8BA45B-6D8A-4289-8369-964110948390}"/>
              </a:ext>
            </a:extLst>
          </p:cNvPr>
          <p:cNvSpPr>
            <a:spLocks noGrp="1"/>
          </p:cNvSpPr>
          <p:nvPr>
            <p:ph type="title"/>
          </p:nvPr>
        </p:nvSpPr>
        <p:spPr/>
        <p:txBody>
          <a:bodyPr/>
          <a:lstStyle/>
          <a:p>
            <a:r>
              <a:rPr lang="tr-TR" dirty="0" err="1"/>
              <a:t>End-to-End</a:t>
            </a:r>
            <a:r>
              <a:rPr lang="tr-TR" dirty="0"/>
              <a:t> </a:t>
            </a:r>
            <a:r>
              <a:rPr lang="tr-TR" dirty="0" err="1"/>
              <a:t>Testing</a:t>
            </a:r>
            <a:endParaRPr lang="tr-TR" dirty="0"/>
          </a:p>
        </p:txBody>
      </p:sp>
      <p:sp>
        <p:nvSpPr>
          <p:cNvPr id="3" name="İçerik Yer Tutucusu 2">
            <a:extLst>
              <a:ext uri="{FF2B5EF4-FFF2-40B4-BE49-F238E27FC236}">
                <a16:creationId xmlns:a16="http://schemas.microsoft.com/office/drawing/2014/main" id="{A42B186F-C03C-4826-8F09-764B1D80CDF8}"/>
              </a:ext>
            </a:extLst>
          </p:cNvPr>
          <p:cNvSpPr>
            <a:spLocks noGrp="1"/>
          </p:cNvSpPr>
          <p:nvPr>
            <p:ph idx="1"/>
          </p:nvPr>
        </p:nvSpPr>
        <p:spPr>
          <a:xfrm>
            <a:off x="913795" y="1732449"/>
            <a:ext cx="10748816" cy="4058751"/>
          </a:xfrm>
        </p:spPr>
        <p:txBody>
          <a:bodyPr/>
          <a:lstStyle/>
          <a:p>
            <a:pPr marL="36900" indent="0">
              <a:buNone/>
            </a:pPr>
            <a:r>
              <a:rPr lang="tr-TR" dirty="0"/>
              <a:t>Sistem testinde kullanılan tekniktir, bir diğer ismidir de denilebilir. Tüm sistemin birlikte kontrolünün sağlandığı adımdır. </a:t>
            </a:r>
          </a:p>
          <a:p>
            <a:pPr marL="36900" indent="0">
              <a:buNone/>
            </a:pPr>
            <a:endParaRPr lang="tr-TR" dirty="0"/>
          </a:p>
          <a:p>
            <a:pPr marL="36900" indent="0">
              <a:buNone/>
            </a:pPr>
            <a:endParaRPr lang="tr-TR" dirty="0"/>
          </a:p>
          <a:p>
            <a:pPr marL="36900" indent="0">
              <a:buNone/>
            </a:pPr>
            <a:r>
              <a:rPr lang="tr-TR" dirty="0"/>
              <a:t>(Uygulamanın kendisi, </a:t>
            </a:r>
            <a:r>
              <a:rPr lang="tr-TR" dirty="0" err="1"/>
              <a:t>Veritabanı</a:t>
            </a:r>
            <a:r>
              <a:rPr lang="tr-TR" dirty="0"/>
              <a:t>, Sunucu, </a:t>
            </a:r>
            <a:r>
              <a:rPr lang="tr-TR" dirty="0" err="1"/>
              <a:t>Client’lar</a:t>
            </a:r>
            <a:r>
              <a:rPr lang="tr-TR" dirty="0"/>
              <a:t> ve eklenip çıkartılabilen tüm donanımlar. )</a:t>
            </a:r>
          </a:p>
        </p:txBody>
      </p:sp>
    </p:spTree>
    <p:extLst>
      <p:ext uri="{BB962C8B-B14F-4D97-AF65-F5344CB8AC3E}">
        <p14:creationId xmlns:p14="http://schemas.microsoft.com/office/powerpoint/2010/main" val="598895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A4B1323-6B86-452E-9BA1-3A5AB29FC84C}"/>
              </a:ext>
            </a:extLst>
          </p:cNvPr>
          <p:cNvSpPr>
            <a:spLocks noGrp="1"/>
          </p:cNvSpPr>
          <p:nvPr>
            <p:ph type="title"/>
          </p:nvPr>
        </p:nvSpPr>
        <p:spPr/>
        <p:txBody>
          <a:bodyPr/>
          <a:lstStyle/>
          <a:p>
            <a:r>
              <a:rPr lang="tr-TR" dirty="0" err="1"/>
              <a:t>Equivalence</a:t>
            </a:r>
            <a:r>
              <a:rPr lang="tr-TR" dirty="0"/>
              <a:t> </a:t>
            </a:r>
            <a:r>
              <a:rPr lang="tr-TR" dirty="0" err="1"/>
              <a:t>Partitioning</a:t>
            </a:r>
            <a:endParaRPr lang="tr-TR" dirty="0"/>
          </a:p>
        </p:txBody>
      </p:sp>
      <p:sp>
        <p:nvSpPr>
          <p:cNvPr id="3" name="İçerik Yer Tutucusu 2">
            <a:extLst>
              <a:ext uri="{FF2B5EF4-FFF2-40B4-BE49-F238E27FC236}">
                <a16:creationId xmlns:a16="http://schemas.microsoft.com/office/drawing/2014/main" id="{FC434F33-B482-430B-9D8B-AE5B1FCEFA31}"/>
              </a:ext>
            </a:extLst>
          </p:cNvPr>
          <p:cNvSpPr>
            <a:spLocks noGrp="1"/>
          </p:cNvSpPr>
          <p:nvPr>
            <p:ph idx="1"/>
          </p:nvPr>
        </p:nvSpPr>
        <p:spPr/>
        <p:txBody>
          <a:bodyPr/>
          <a:lstStyle/>
          <a:p>
            <a:pPr marL="36900" indent="0">
              <a:buNone/>
            </a:pPr>
            <a:r>
              <a:rPr lang="tr-TR" dirty="0"/>
              <a:t>Temel amaç gereksiz test adımlarını, ortadan kaldırmaktır. Her denemede herhangi bir kusur içermeyen ve doğru değerleri döndüren deneme adımları, kaldırılmalı ya da daraltılmalıdır. Böylece testin verimliliği artırılabilir.</a:t>
            </a:r>
          </a:p>
          <a:p>
            <a:pPr marL="36900" indent="0">
              <a:buNone/>
            </a:pPr>
            <a:endParaRPr lang="tr-TR" dirty="0"/>
          </a:p>
          <a:p>
            <a:pPr marL="36900" indent="0">
              <a:buNone/>
            </a:pPr>
            <a:r>
              <a:rPr lang="tr-TR" dirty="0"/>
              <a:t>Örnek: </a:t>
            </a:r>
          </a:p>
          <a:p>
            <a:pPr marL="36900" indent="0">
              <a:buNone/>
            </a:pPr>
            <a:endParaRPr lang="tr-TR" dirty="0"/>
          </a:p>
          <a:p>
            <a:pPr marL="36900" indent="0">
              <a:buNone/>
            </a:pPr>
            <a:r>
              <a:rPr lang="tr-TR" dirty="0"/>
              <a:t>-10 ile 10 değerleri arasında test yapıldığını varsayalım. Bu noktada test 0 dan başlayıp 1,-1,2,-2,3,-3… şeklinde ilerliyor. Bunun sonunda, her değerin pozitifi ve negatifi için sonuçlar gözlenir. Eğer negatif ve pozitif bölgeler için sonuçlar kendi aralarında eşitlerse (1 in -1 e , 2 </a:t>
            </a:r>
            <a:r>
              <a:rPr lang="tr-TR" dirty="0" err="1"/>
              <a:t>nin</a:t>
            </a:r>
            <a:r>
              <a:rPr lang="tr-TR" dirty="0"/>
              <a:t> -2 ye …) bu test adımını 2 eşit parçaya bölebiliriz.</a:t>
            </a:r>
          </a:p>
        </p:txBody>
      </p:sp>
    </p:spTree>
    <p:extLst>
      <p:ext uri="{BB962C8B-B14F-4D97-AF65-F5344CB8AC3E}">
        <p14:creationId xmlns:p14="http://schemas.microsoft.com/office/powerpoint/2010/main" val="5947480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E30BAEC-54C1-4710-89CD-C30C57CC198D}"/>
              </a:ext>
            </a:extLst>
          </p:cNvPr>
          <p:cNvSpPr>
            <a:spLocks noGrp="1"/>
          </p:cNvSpPr>
          <p:nvPr>
            <p:ph type="title"/>
          </p:nvPr>
        </p:nvSpPr>
        <p:spPr/>
        <p:txBody>
          <a:bodyPr/>
          <a:lstStyle/>
          <a:p>
            <a:r>
              <a:rPr lang="tr-TR" dirty="0" err="1"/>
              <a:t>Example</a:t>
            </a:r>
            <a:r>
              <a:rPr lang="tr-TR" dirty="0"/>
              <a:t> </a:t>
            </a:r>
            <a:r>
              <a:rPr lang="tr-TR" dirty="0" err="1"/>
              <a:t>Testing</a:t>
            </a:r>
            <a:endParaRPr lang="tr-TR" dirty="0"/>
          </a:p>
        </p:txBody>
      </p:sp>
      <p:sp>
        <p:nvSpPr>
          <p:cNvPr id="3" name="İçerik Yer Tutucusu 2">
            <a:extLst>
              <a:ext uri="{FF2B5EF4-FFF2-40B4-BE49-F238E27FC236}">
                <a16:creationId xmlns:a16="http://schemas.microsoft.com/office/drawing/2014/main" id="{0B1A2E2D-53D4-434B-9827-C461A733223D}"/>
              </a:ext>
            </a:extLst>
          </p:cNvPr>
          <p:cNvSpPr>
            <a:spLocks noGrp="1"/>
          </p:cNvSpPr>
          <p:nvPr>
            <p:ph idx="1"/>
          </p:nvPr>
        </p:nvSpPr>
        <p:spPr/>
        <p:txBody>
          <a:bodyPr/>
          <a:lstStyle/>
          <a:p>
            <a:pPr marL="36900" indent="0">
              <a:buNone/>
            </a:pPr>
            <a:r>
              <a:rPr lang="tr-TR" dirty="0"/>
              <a:t>Senaryo tabanlı ve gerçek zamanlı bir testtir.</a:t>
            </a:r>
          </a:p>
          <a:p>
            <a:pPr marL="36900" indent="0">
              <a:buNone/>
            </a:pPr>
            <a:endParaRPr lang="tr-TR" dirty="0"/>
          </a:p>
          <a:p>
            <a:pPr marL="36900" indent="0">
              <a:buNone/>
            </a:pPr>
            <a:r>
              <a:rPr lang="tr-TR" dirty="0"/>
              <a:t> Kısaca bir senaryo düzenlenir ve müşterinin ürünle olan iletişimi </a:t>
            </a:r>
            <a:r>
              <a:rPr lang="tr-TR" dirty="0" err="1"/>
              <a:t>simüle</a:t>
            </a:r>
            <a:r>
              <a:rPr lang="tr-TR" dirty="0"/>
              <a:t> edilerek test tamamlanır.</a:t>
            </a:r>
          </a:p>
        </p:txBody>
      </p:sp>
    </p:spTree>
    <p:extLst>
      <p:ext uri="{BB962C8B-B14F-4D97-AF65-F5344CB8AC3E}">
        <p14:creationId xmlns:p14="http://schemas.microsoft.com/office/powerpoint/2010/main" val="18581024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65A572B-0020-4AAC-8BD8-1200D9EDB5BA}"/>
              </a:ext>
            </a:extLst>
          </p:cNvPr>
          <p:cNvSpPr>
            <a:spLocks noGrp="1"/>
          </p:cNvSpPr>
          <p:nvPr>
            <p:ph type="title"/>
          </p:nvPr>
        </p:nvSpPr>
        <p:spPr/>
        <p:txBody>
          <a:bodyPr/>
          <a:lstStyle/>
          <a:p>
            <a:r>
              <a:rPr lang="tr-TR" dirty="0" err="1"/>
              <a:t>Exploratory</a:t>
            </a:r>
            <a:r>
              <a:rPr lang="tr-TR" dirty="0"/>
              <a:t> </a:t>
            </a:r>
            <a:r>
              <a:rPr lang="tr-TR" dirty="0" err="1"/>
              <a:t>Testing</a:t>
            </a:r>
            <a:endParaRPr lang="tr-TR" dirty="0"/>
          </a:p>
        </p:txBody>
      </p:sp>
      <p:sp>
        <p:nvSpPr>
          <p:cNvPr id="3" name="İçerik Yer Tutucusu 2">
            <a:extLst>
              <a:ext uri="{FF2B5EF4-FFF2-40B4-BE49-F238E27FC236}">
                <a16:creationId xmlns:a16="http://schemas.microsoft.com/office/drawing/2014/main" id="{4886F804-35A5-4931-989D-E5626B02025B}"/>
              </a:ext>
            </a:extLst>
          </p:cNvPr>
          <p:cNvSpPr>
            <a:spLocks noGrp="1"/>
          </p:cNvSpPr>
          <p:nvPr>
            <p:ph idx="1"/>
          </p:nvPr>
        </p:nvSpPr>
        <p:spPr/>
        <p:txBody>
          <a:bodyPr/>
          <a:lstStyle/>
          <a:p>
            <a:pPr marL="36900" indent="0">
              <a:buNone/>
            </a:pPr>
            <a:r>
              <a:rPr lang="tr-TR" dirty="0"/>
              <a:t>Test ekibi tarafından, test planına yeni test adımları eklemek adına yapılan bir keşif testidir.</a:t>
            </a:r>
          </a:p>
          <a:p>
            <a:pPr marL="36900" indent="0">
              <a:buNone/>
            </a:pPr>
            <a:endParaRPr lang="tr-TR" dirty="0"/>
          </a:p>
          <a:p>
            <a:pPr marL="36900" indent="0">
              <a:buNone/>
            </a:pPr>
            <a:r>
              <a:rPr lang="tr-TR" dirty="0"/>
              <a:t>Bu adım esnasında sistemin tümünü kapsayan büyük sorunlar da ortaya çıkabileceğinden, tüm test adımlarının, test esnasında dikkatli takip edilmesi önerilir.</a:t>
            </a:r>
          </a:p>
          <a:p>
            <a:pPr marL="36900" indent="0">
              <a:buNone/>
            </a:pPr>
            <a:endParaRPr lang="tr-TR" dirty="0"/>
          </a:p>
          <a:p>
            <a:pPr marL="36900" indent="0">
              <a:buNone/>
            </a:pPr>
            <a:r>
              <a:rPr lang="tr-TR" dirty="0"/>
              <a:t>Herhangi bir doküman veya test </a:t>
            </a:r>
            <a:r>
              <a:rPr lang="tr-TR" dirty="0" err="1"/>
              <a:t>case</a:t>
            </a:r>
            <a:r>
              <a:rPr lang="tr-TR" dirty="0"/>
              <a:t> kullanmadan doğaçlama olarak yapılır.</a:t>
            </a:r>
          </a:p>
        </p:txBody>
      </p:sp>
    </p:spTree>
    <p:extLst>
      <p:ext uri="{BB962C8B-B14F-4D97-AF65-F5344CB8AC3E}">
        <p14:creationId xmlns:p14="http://schemas.microsoft.com/office/powerpoint/2010/main" val="3667011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0DD4774-F203-4505-8349-1DAF2667743E}"/>
              </a:ext>
            </a:extLst>
          </p:cNvPr>
          <p:cNvSpPr>
            <a:spLocks noGrp="1"/>
          </p:cNvSpPr>
          <p:nvPr>
            <p:ph type="title"/>
          </p:nvPr>
        </p:nvSpPr>
        <p:spPr/>
        <p:txBody>
          <a:bodyPr/>
          <a:lstStyle/>
          <a:p>
            <a:r>
              <a:rPr lang="tr-TR" dirty="0"/>
              <a:t>INTEGRATION TESTING</a:t>
            </a:r>
          </a:p>
        </p:txBody>
      </p:sp>
      <p:sp>
        <p:nvSpPr>
          <p:cNvPr id="3" name="İçerik Yer Tutucusu 2">
            <a:extLst>
              <a:ext uri="{FF2B5EF4-FFF2-40B4-BE49-F238E27FC236}">
                <a16:creationId xmlns:a16="http://schemas.microsoft.com/office/drawing/2014/main" id="{489F23FD-2FB4-4EB5-AF16-03B3677F81DA}"/>
              </a:ext>
            </a:extLst>
          </p:cNvPr>
          <p:cNvSpPr>
            <a:spLocks noGrp="1"/>
          </p:cNvSpPr>
          <p:nvPr>
            <p:ph idx="1"/>
          </p:nvPr>
        </p:nvSpPr>
        <p:spPr/>
        <p:txBody>
          <a:bodyPr>
            <a:normAutofit fontScale="85000" lnSpcReduction="10000"/>
          </a:bodyPr>
          <a:lstStyle/>
          <a:p>
            <a:pPr marL="36900" indent="0">
              <a:buNone/>
            </a:pPr>
            <a:r>
              <a:rPr lang="tr-TR" dirty="0"/>
              <a:t>Birden fazla yazılım modülünün, programı koşarken karşılaştığı sonuçların incelenmesidir. Genellikle GBT(</a:t>
            </a:r>
            <a:r>
              <a:rPr lang="tr-TR" dirty="0" err="1"/>
              <a:t>Gray</a:t>
            </a:r>
            <a:r>
              <a:rPr lang="tr-TR" dirty="0"/>
              <a:t> Box </a:t>
            </a:r>
            <a:r>
              <a:rPr lang="tr-TR" dirty="0" err="1"/>
              <a:t>Testing</a:t>
            </a:r>
            <a:r>
              <a:rPr lang="tr-TR" dirty="0"/>
              <a:t>) metodu kullanılır. Test eden, modüllerin iç yapısını bilir ancak testin her aşamasında ayrıntılı ve efektif biçimde kullanmaz. </a:t>
            </a:r>
          </a:p>
          <a:p>
            <a:pPr marL="36900" indent="0">
              <a:buNone/>
            </a:pPr>
            <a:r>
              <a:rPr lang="tr-TR" dirty="0"/>
              <a:t>Birim testinden farklı olarak birden fazla modülün birlikte işleyişi incelendiğinden, TDD(Test güdümlü yazılım) geliştirirken fark etmeden entegrasyon test kodları yazılmamalıdır. Aksi halde metot bazlı doğruluğu –fonksiyonların tek tek doğru çalışıp çalışmaması durumu- sağlayamamış oluruz.</a:t>
            </a:r>
          </a:p>
          <a:p>
            <a:pPr marL="36900" indent="0">
              <a:buNone/>
            </a:pPr>
            <a:r>
              <a:rPr lang="tr-TR" dirty="0"/>
              <a:t>En yaygın kullanılan 4 entegrasyon testi tipi:</a:t>
            </a:r>
          </a:p>
          <a:p>
            <a:r>
              <a:rPr lang="tr-TR" dirty="0" err="1"/>
              <a:t>Big</a:t>
            </a:r>
            <a:r>
              <a:rPr lang="tr-TR" dirty="0"/>
              <a:t> </a:t>
            </a:r>
            <a:r>
              <a:rPr lang="tr-TR" dirty="0" err="1"/>
              <a:t>Bang</a:t>
            </a:r>
            <a:endParaRPr lang="tr-TR" dirty="0"/>
          </a:p>
          <a:p>
            <a:r>
              <a:rPr lang="tr-TR" dirty="0"/>
              <a:t>Top-</a:t>
            </a:r>
            <a:r>
              <a:rPr lang="tr-TR" dirty="0" err="1"/>
              <a:t>Down</a:t>
            </a:r>
            <a:endParaRPr lang="tr-TR" dirty="0"/>
          </a:p>
          <a:p>
            <a:r>
              <a:rPr lang="tr-TR" dirty="0" err="1"/>
              <a:t>Bottom-Up</a:t>
            </a:r>
            <a:endParaRPr lang="tr-TR" dirty="0"/>
          </a:p>
          <a:p>
            <a:r>
              <a:rPr lang="tr-TR" dirty="0" err="1"/>
              <a:t>Sandwich</a:t>
            </a:r>
            <a:r>
              <a:rPr lang="tr-TR" dirty="0"/>
              <a:t>/</a:t>
            </a:r>
            <a:r>
              <a:rPr lang="tr-TR" dirty="0" err="1"/>
              <a:t>Hybrid</a:t>
            </a:r>
            <a:endParaRPr lang="tr-TR" dirty="0"/>
          </a:p>
          <a:p>
            <a:r>
              <a:rPr lang="tr-TR" dirty="0"/>
              <a:t>Not: Top-</a:t>
            </a:r>
            <a:r>
              <a:rPr lang="tr-TR" dirty="0" err="1"/>
              <a:t>Down</a:t>
            </a:r>
            <a:r>
              <a:rPr lang="tr-TR" dirty="0"/>
              <a:t>, </a:t>
            </a:r>
            <a:r>
              <a:rPr lang="tr-TR" dirty="0" err="1"/>
              <a:t>Bottom-Up</a:t>
            </a:r>
            <a:r>
              <a:rPr lang="tr-TR" dirty="0"/>
              <a:t> ve </a:t>
            </a:r>
            <a:r>
              <a:rPr lang="tr-TR" dirty="0" err="1"/>
              <a:t>Sandwich</a:t>
            </a:r>
            <a:r>
              <a:rPr lang="tr-TR" dirty="0"/>
              <a:t>/</a:t>
            </a:r>
            <a:r>
              <a:rPr lang="tr-TR" dirty="0" err="1"/>
              <a:t>Hybrid</a:t>
            </a:r>
            <a:r>
              <a:rPr lang="tr-TR" dirty="0"/>
              <a:t> yaklaşımları için WBT metodu çoğu zaman tek başına yeterli gelir..</a:t>
            </a:r>
          </a:p>
        </p:txBody>
      </p:sp>
    </p:spTree>
    <p:extLst>
      <p:ext uri="{BB962C8B-B14F-4D97-AF65-F5344CB8AC3E}">
        <p14:creationId xmlns:p14="http://schemas.microsoft.com/office/powerpoint/2010/main" val="22238074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79BDC42-3916-4BB3-A9D7-79BB6E5FCEDD}"/>
              </a:ext>
            </a:extLst>
          </p:cNvPr>
          <p:cNvSpPr>
            <a:spLocks noGrp="1"/>
          </p:cNvSpPr>
          <p:nvPr>
            <p:ph type="title"/>
          </p:nvPr>
        </p:nvSpPr>
        <p:spPr/>
        <p:txBody>
          <a:bodyPr/>
          <a:lstStyle/>
          <a:p>
            <a:r>
              <a:rPr lang="tr-TR" dirty="0"/>
              <a:t>GUI (</a:t>
            </a:r>
            <a:r>
              <a:rPr lang="tr-TR" dirty="0" err="1"/>
              <a:t>Graphical</a:t>
            </a:r>
            <a:r>
              <a:rPr lang="tr-TR" dirty="0"/>
              <a:t> User </a:t>
            </a:r>
            <a:r>
              <a:rPr lang="tr-TR" dirty="0" err="1"/>
              <a:t>Interface</a:t>
            </a:r>
            <a:r>
              <a:rPr lang="tr-TR" dirty="0"/>
              <a:t>) </a:t>
            </a:r>
            <a:r>
              <a:rPr lang="tr-TR" dirty="0" err="1"/>
              <a:t>Testing</a:t>
            </a:r>
            <a:endParaRPr lang="tr-TR" dirty="0"/>
          </a:p>
        </p:txBody>
      </p:sp>
      <p:sp>
        <p:nvSpPr>
          <p:cNvPr id="3" name="İçerik Yer Tutucusu 2">
            <a:extLst>
              <a:ext uri="{FF2B5EF4-FFF2-40B4-BE49-F238E27FC236}">
                <a16:creationId xmlns:a16="http://schemas.microsoft.com/office/drawing/2014/main" id="{7EAF50C8-74CB-416B-AE01-76072A4A8D6B}"/>
              </a:ext>
            </a:extLst>
          </p:cNvPr>
          <p:cNvSpPr>
            <a:spLocks noGrp="1"/>
          </p:cNvSpPr>
          <p:nvPr>
            <p:ph idx="1"/>
          </p:nvPr>
        </p:nvSpPr>
        <p:spPr/>
        <p:txBody>
          <a:bodyPr/>
          <a:lstStyle/>
          <a:p>
            <a:pPr marL="36900" indent="0">
              <a:buNone/>
            </a:pPr>
            <a:r>
              <a:rPr lang="tr-TR" dirty="0"/>
              <a:t>Kullanıcıları ilk karşılayan kısım olan ürünün </a:t>
            </a:r>
            <a:r>
              <a:rPr lang="tr-TR" dirty="0" err="1"/>
              <a:t>arayüz</a:t>
            </a:r>
            <a:r>
              <a:rPr lang="tr-TR" dirty="0"/>
              <a:t> bölümü diğer test tekniklerinin yanı sıra görsel hatlarıyla incelenir.</a:t>
            </a:r>
          </a:p>
          <a:p>
            <a:pPr marL="36900" indent="0">
              <a:buNone/>
            </a:pPr>
            <a:endParaRPr lang="tr-TR" dirty="0"/>
          </a:p>
          <a:p>
            <a:pPr marL="36900" indent="0">
              <a:buNone/>
            </a:pPr>
            <a:r>
              <a:rPr lang="tr-TR" dirty="0"/>
              <a:t>Örnek: Bir mobil uygulamayı ele alacak olursak uygulamadaki butonların konumu, boyutu, yazı tipleri ve boyutları ve buna benzer görsel detaylar test edilir.</a:t>
            </a:r>
          </a:p>
        </p:txBody>
      </p:sp>
    </p:spTree>
    <p:extLst>
      <p:ext uri="{BB962C8B-B14F-4D97-AF65-F5344CB8AC3E}">
        <p14:creationId xmlns:p14="http://schemas.microsoft.com/office/powerpoint/2010/main" val="273565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09F3670-01FF-472E-B6BC-822A09B2A410}"/>
              </a:ext>
            </a:extLst>
          </p:cNvPr>
          <p:cNvSpPr>
            <a:spLocks noGrp="1"/>
          </p:cNvSpPr>
          <p:nvPr>
            <p:ph type="title"/>
          </p:nvPr>
        </p:nvSpPr>
        <p:spPr/>
        <p:txBody>
          <a:bodyPr/>
          <a:lstStyle/>
          <a:p>
            <a:r>
              <a:rPr lang="tr-TR" dirty="0" err="1"/>
              <a:t>Gorilla</a:t>
            </a:r>
            <a:r>
              <a:rPr lang="tr-TR" dirty="0"/>
              <a:t> </a:t>
            </a:r>
            <a:r>
              <a:rPr lang="tr-TR" dirty="0" err="1"/>
              <a:t>Testing</a:t>
            </a:r>
            <a:endParaRPr lang="tr-TR" dirty="0"/>
          </a:p>
        </p:txBody>
      </p:sp>
      <p:sp>
        <p:nvSpPr>
          <p:cNvPr id="3" name="İçerik Yer Tutucusu 2">
            <a:extLst>
              <a:ext uri="{FF2B5EF4-FFF2-40B4-BE49-F238E27FC236}">
                <a16:creationId xmlns:a16="http://schemas.microsoft.com/office/drawing/2014/main" id="{23B19F69-1739-44F0-9DCB-5851762E265D}"/>
              </a:ext>
            </a:extLst>
          </p:cNvPr>
          <p:cNvSpPr>
            <a:spLocks noGrp="1"/>
          </p:cNvSpPr>
          <p:nvPr>
            <p:ph idx="1"/>
          </p:nvPr>
        </p:nvSpPr>
        <p:spPr/>
        <p:txBody>
          <a:bodyPr/>
          <a:lstStyle/>
          <a:p>
            <a:pPr marL="36900" indent="0">
              <a:buNone/>
            </a:pPr>
            <a:r>
              <a:rPr lang="tr-TR" dirty="0"/>
              <a:t>Genel olarak test ekibi tarafından, nadiren de yazılımcı tarafından, ürünün sağlamlığını test etmek için spesifik bir modül, bazen ise tek bir fonksiyon ele alınarak derinlemesine yapılan bir tekniktir.</a:t>
            </a:r>
          </a:p>
          <a:p>
            <a:pPr marL="36900" indent="0">
              <a:buNone/>
            </a:pPr>
            <a:endParaRPr lang="tr-TR" dirty="0"/>
          </a:p>
          <a:p>
            <a:pPr marL="36900" indent="0">
              <a:buNone/>
            </a:pPr>
            <a:r>
              <a:rPr lang="tr-TR" dirty="0"/>
              <a:t>Örneğin bir arama algoritması üzerine geliştirilmiş olan bir ürün için başlıca önemli olan faktörü, yani yazılımdaki algoritma kodlarını içeren temel fonksiyonu işleyişi, performansı, doğruluğu, </a:t>
            </a:r>
            <a:r>
              <a:rPr lang="tr-TR" dirty="0" err="1"/>
              <a:t>anlaşılabilirliği</a:t>
            </a:r>
            <a:r>
              <a:rPr lang="tr-TR" dirty="0"/>
              <a:t> (bulunan hatalar sonucu birden fazla kişi tarafından yorumlanabilmesi için) gibi yönleri bu teknik ile test edilir.</a:t>
            </a:r>
          </a:p>
        </p:txBody>
      </p:sp>
    </p:spTree>
    <p:extLst>
      <p:ext uri="{BB962C8B-B14F-4D97-AF65-F5344CB8AC3E}">
        <p14:creationId xmlns:p14="http://schemas.microsoft.com/office/powerpoint/2010/main" val="1066374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ED5B9AD-7396-4F7F-91B4-16F86267D899}"/>
              </a:ext>
            </a:extLst>
          </p:cNvPr>
          <p:cNvSpPr>
            <a:spLocks noGrp="1"/>
          </p:cNvSpPr>
          <p:nvPr>
            <p:ph type="title"/>
          </p:nvPr>
        </p:nvSpPr>
        <p:spPr/>
        <p:txBody>
          <a:bodyPr/>
          <a:lstStyle/>
          <a:p>
            <a:r>
              <a:rPr lang="tr-TR" dirty="0" err="1"/>
              <a:t>Happy</a:t>
            </a:r>
            <a:r>
              <a:rPr lang="tr-TR" dirty="0"/>
              <a:t> </a:t>
            </a:r>
            <a:r>
              <a:rPr lang="tr-TR" dirty="0" err="1"/>
              <a:t>Path</a:t>
            </a:r>
            <a:r>
              <a:rPr lang="tr-TR" dirty="0"/>
              <a:t> </a:t>
            </a:r>
            <a:r>
              <a:rPr lang="tr-TR" dirty="0" err="1"/>
              <a:t>Testing</a:t>
            </a:r>
            <a:endParaRPr lang="tr-TR" dirty="0"/>
          </a:p>
        </p:txBody>
      </p:sp>
      <p:sp>
        <p:nvSpPr>
          <p:cNvPr id="3" name="İçerik Yer Tutucusu 2">
            <a:extLst>
              <a:ext uri="{FF2B5EF4-FFF2-40B4-BE49-F238E27FC236}">
                <a16:creationId xmlns:a16="http://schemas.microsoft.com/office/drawing/2014/main" id="{A87BBF74-7726-4662-9F50-D09F3718BC28}"/>
              </a:ext>
            </a:extLst>
          </p:cNvPr>
          <p:cNvSpPr>
            <a:spLocks noGrp="1"/>
          </p:cNvSpPr>
          <p:nvPr>
            <p:ph idx="1"/>
          </p:nvPr>
        </p:nvSpPr>
        <p:spPr/>
        <p:txBody>
          <a:bodyPr/>
          <a:lstStyle/>
          <a:p>
            <a:pPr marL="36900" indent="0">
              <a:buNone/>
            </a:pPr>
            <a:r>
              <a:rPr lang="tr-TR" dirty="0"/>
              <a:t>En iyi durum analizi. Yazılımın en iyi durum için nasıl tepki verdiği izlenir. Anlaşılacağı üzere yalnızca bu testin yapılması asla yeterli değildir.</a:t>
            </a:r>
          </a:p>
          <a:p>
            <a:pPr marL="36900" indent="0">
              <a:buNone/>
            </a:pPr>
            <a:endParaRPr lang="tr-TR" dirty="0"/>
          </a:p>
          <a:p>
            <a:pPr marL="36900" indent="0">
              <a:buNone/>
            </a:pPr>
            <a:endParaRPr lang="tr-TR" dirty="0"/>
          </a:p>
          <a:p>
            <a:pPr marL="36900" indent="0">
              <a:buNone/>
            </a:pPr>
            <a:r>
              <a:rPr lang="tr-TR" dirty="0"/>
              <a:t>Akış tablosunun doğru biçimde tamamlanmasının beklendiği, basit, hata bulma amacı gütmeyen denemelerde bulunmak için oluşturulan senaryolar izlenir.</a:t>
            </a:r>
          </a:p>
        </p:txBody>
      </p:sp>
    </p:spTree>
    <p:extLst>
      <p:ext uri="{BB962C8B-B14F-4D97-AF65-F5344CB8AC3E}">
        <p14:creationId xmlns:p14="http://schemas.microsoft.com/office/powerpoint/2010/main" val="37273837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38BB42C-D0AC-470E-A05A-97ABD1315D50}"/>
              </a:ext>
            </a:extLst>
          </p:cNvPr>
          <p:cNvSpPr>
            <a:spLocks noGrp="1"/>
          </p:cNvSpPr>
          <p:nvPr>
            <p:ph type="title"/>
          </p:nvPr>
        </p:nvSpPr>
        <p:spPr/>
        <p:txBody>
          <a:bodyPr/>
          <a:lstStyle/>
          <a:p>
            <a:r>
              <a:rPr lang="tr-TR" dirty="0" err="1"/>
              <a:t>Incremental</a:t>
            </a:r>
            <a:r>
              <a:rPr lang="tr-TR" dirty="0"/>
              <a:t> Integration </a:t>
            </a:r>
            <a:r>
              <a:rPr lang="tr-TR" dirty="0" err="1"/>
              <a:t>Testing</a:t>
            </a:r>
            <a:endParaRPr lang="tr-TR" dirty="0"/>
          </a:p>
        </p:txBody>
      </p:sp>
      <p:sp>
        <p:nvSpPr>
          <p:cNvPr id="3" name="İçerik Yer Tutucusu 2">
            <a:extLst>
              <a:ext uri="{FF2B5EF4-FFF2-40B4-BE49-F238E27FC236}">
                <a16:creationId xmlns:a16="http://schemas.microsoft.com/office/drawing/2014/main" id="{CAA6F8A4-8BA8-43B2-917D-F1550ABE04BD}"/>
              </a:ext>
            </a:extLst>
          </p:cNvPr>
          <p:cNvSpPr>
            <a:spLocks noGrp="1"/>
          </p:cNvSpPr>
          <p:nvPr>
            <p:ph idx="1"/>
          </p:nvPr>
        </p:nvSpPr>
        <p:spPr/>
        <p:txBody>
          <a:bodyPr/>
          <a:lstStyle/>
          <a:p>
            <a:pPr marL="36900" indent="0">
              <a:buNone/>
            </a:pPr>
            <a:r>
              <a:rPr lang="tr-TR" dirty="0"/>
              <a:t>Sistemin güncellenmesi halinde tekrar yapılan ve çoğunlukla yeni eklenen fonksiyon ve modüllerin hedef alındığı entegrasyon testi tekniğidir.</a:t>
            </a:r>
          </a:p>
        </p:txBody>
      </p:sp>
    </p:spTree>
    <p:extLst>
      <p:ext uri="{BB962C8B-B14F-4D97-AF65-F5344CB8AC3E}">
        <p14:creationId xmlns:p14="http://schemas.microsoft.com/office/powerpoint/2010/main" val="34537899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892F40E-8ABB-46D1-8048-E16E16E43636}"/>
              </a:ext>
            </a:extLst>
          </p:cNvPr>
          <p:cNvSpPr>
            <a:spLocks noGrp="1"/>
          </p:cNvSpPr>
          <p:nvPr>
            <p:ph type="title"/>
          </p:nvPr>
        </p:nvSpPr>
        <p:spPr/>
        <p:txBody>
          <a:bodyPr/>
          <a:lstStyle/>
          <a:p>
            <a:r>
              <a:rPr lang="tr-TR" dirty="0" err="1"/>
              <a:t>Install</a:t>
            </a:r>
            <a:r>
              <a:rPr lang="tr-TR" dirty="0"/>
              <a:t>/</a:t>
            </a:r>
            <a:r>
              <a:rPr lang="tr-TR" dirty="0" err="1"/>
              <a:t>Uninstall</a:t>
            </a:r>
            <a:r>
              <a:rPr lang="tr-TR" dirty="0"/>
              <a:t> </a:t>
            </a:r>
            <a:r>
              <a:rPr lang="tr-TR" dirty="0" err="1"/>
              <a:t>Testing</a:t>
            </a:r>
            <a:endParaRPr lang="tr-TR" dirty="0"/>
          </a:p>
        </p:txBody>
      </p:sp>
      <p:sp>
        <p:nvSpPr>
          <p:cNvPr id="3" name="İçerik Yer Tutucusu 2">
            <a:extLst>
              <a:ext uri="{FF2B5EF4-FFF2-40B4-BE49-F238E27FC236}">
                <a16:creationId xmlns:a16="http://schemas.microsoft.com/office/drawing/2014/main" id="{DDCADD96-5000-473A-9515-713BC8C344FE}"/>
              </a:ext>
            </a:extLst>
          </p:cNvPr>
          <p:cNvSpPr>
            <a:spLocks noGrp="1"/>
          </p:cNvSpPr>
          <p:nvPr>
            <p:ph idx="1"/>
          </p:nvPr>
        </p:nvSpPr>
        <p:spPr/>
        <p:txBody>
          <a:bodyPr/>
          <a:lstStyle/>
          <a:p>
            <a:pPr marL="36900" indent="0">
              <a:buNone/>
            </a:pPr>
            <a:r>
              <a:rPr lang="tr-TR" dirty="0"/>
              <a:t>Yazılımın ilk kez bir donanıma kurulumunun, güncellemelerinin kurulumunun, farklı parçalarının manuel olarak </a:t>
            </a:r>
            <a:r>
              <a:rPr lang="tr-TR" dirty="0" err="1"/>
              <a:t>eklenebilirliğinin</a:t>
            </a:r>
            <a:r>
              <a:rPr lang="tr-TR" dirty="0"/>
              <a:t> ve sorunsuz </a:t>
            </a:r>
            <a:r>
              <a:rPr lang="tr-TR" dirty="0" err="1"/>
              <a:t>silinebilirliğinin</a:t>
            </a:r>
            <a:r>
              <a:rPr lang="tr-TR" dirty="0"/>
              <a:t>, birbirinden farklı işletim sistemlerinde ve donanımlarda denendiği test tekniğidir.</a:t>
            </a:r>
          </a:p>
        </p:txBody>
      </p:sp>
    </p:spTree>
    <p:extLst>
      <p:ext uri="{BB962C8B-B14F-4D97-AF65-F5344CB8AC3E}">
        <p14:creationId xmlns:p14="http://schemas.microsoft.com/office/powerpoint/2010/main" val="25078719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35DE61D-6943-481C-9AE0-DAE1DE96C76F}"/>
              </a:ext>
            </a:extLst>
          </p:cNvPr>
          <p:cNvSpPr>
            <a:spLocks noGrp="1"/>
          </p:cNvSpPr>
          <p:nvPr>
            <p:ph type="title"/>
          </p:nvPr>
        </p:nvSpPr>
        <p:spPr/>
        <p:txBody>
          <a:bodyPr>
            <a:normAutofit/>
          </a:bodyPr>
          <a:lstStyle/>
          <a:p>
            <a:r>
              <a:rPr lang="tr-TR" dirty="0" err="1"/>
              <a:t>Monkey</a:t>
            </a:r>
            <a:r>
              <a:rPr lang="tr-TR" dirty="0"/>
              <a:t> </a:t>
            </a:r>
            <a:r>
              <a:rPr lang="tr-TR" dirty="0" err="1"/>
              <a:t>Testing</a:t>
            </a:r>
            <a:endParaRPr lang="tr-TR" dirty="0"/>
          </a:p>
        </p:txBody>
      </p:sp>
      <p:sp>
        <p:nvSpPr>
          <p:cNvPr id="3" name="İçerik Yer Tutucusu 2">
            <a:extLst>
              <a:ext uri="{FF2B5EF4-FFF2-40B4-BE49-F238E27FC236}">
                <a16:creationId xmlns:a16="http://schemas.microsoft.com/office/drawing/2014/main" id="{FE4DED89-4804-4BA4-8EF2-E371390BDABD}"/>
              </a:ext>
            </a:extLst>
          </p:cNvPr>
          <p:cNvSpPr>
            <a:spLocks noGrp="1"/>
          </p:cNvSpPr>
          <p:nvPr>
            <p:ph idx="1"/>
          </p:nvPr>
        </p:nvSpPr>
        <p:spPr/>
        <p:txBody>
          <a:bodyPr/>
          <a:lstStyle/>
          <a:p>
            <a:pPr marL="36900" indent="0">
              <a:buNone/>
            </a:pPr>
            <a:r>
              <a:rPr lang="tr-TR" dirty="0"/>
              <a:t>Hiçbir teknik becerisinin olmadığı varsayılan bir kullanıcı bakış açısından, sistemin yeterliliklerini ve tepkilerini test etme amaçlı bir tekniktir.</a:t>
            </a:r>
          </a:p>
          <a:p>
            <a:pPr marL="36900" indent="0">
              <a:buNone/>
            </a:pPr>
            <a:endParaRPr lang="tr-TR" dirty="0"/>
          </a:p>
          <a:p>
            <a:pPr marL="36900" indent="0">
              <a:buNone/>
            </a:pPr>
            <a:r>
              <a:rPr lang="tr-TR" dirty="0"/>
              <a:t>Sistemin, rastgele girilen anlamsız verilere, anlamsız hızlarda gönderilen isteklere (vb.) vereceği tepkiler incelenir.</a:t>
            </a:r>
          </a:p>
          <a:p>
            <a:pPr marL="36900" indent="0">
              <a:buNone/>
            </a:pPr>
            <a:endParaRPr lang="tr-TR" dirty="0"/>
          </a:p>
          <a:p>
            <a:pPr marL="36900" indent="0">
              <a:buNone/>
            </a:pPr>
            <a:r>
              <a:rPr lang="tr-TR" dirty="0"/>
              <a:t>Son kullanıcının bir maymun gibi davrandığı hayal edilir </a:t>
            </a:r>
            <a:r>
              <a:rPr lang="tr-TR" dirty="0">
                <a:sym typeface="Wingdings" panose="05000000000000000000" pitchFamily="2" charset="2"/>
              </a:rPr>
              <a:t>. Buna göre bir senaryo yazılır ve test işlemi başlatılır.</a:t>
            </a:r>
            <a:endParaRPr lang="tr-TR" dirty="0"/>
          </a:p>
        </p:txBody>
      </p:sp>
    </p:spTree>
    <p:extLst>
      <p:ext uri="{BB962C8B-B14F-4D97-AF65-F5344CB8AC3E}">
        <p14:creationId xmlns:p14="http://schemas.microsoft.com/office/powerpoint/2010/main" val="15059522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F2C106E-B6C1-4786-A8D0-C6926E84E0B4}"/>
              </a:ext>
            </a:extLst>
          </p:cNvPr>
          <p:cNvSpPr>
            <a:spLocks noGrp="1"/>
          </p:cNvSpPr>
          <p:nvPr>
            <p:ph type="title"/>
          </p:nvPr>
        </p:nvSpPr>
        <p:spPr/>
        <p:txBody>
          <a:bodyPr/>
          <a:lstStyle/>
          <a:p>
            <a:r>
              <a:rPr lang="tr-TR" dirty="0" err="1"/>
              <a:t>Mutation</a:t>
            </a:r>
            <a:r>
              <a:rPr lang="tr-TR" dirty="0"/>
              <a:t> </a:t>
            </a:r>
            <a:r>
              <a:rPr lang="tr-TR" dirty="0" err="1"/>
              <a:t>Testing</a:t>
            </a:r>
            <a:endParaRPr lang="tr-TR" dirty="0"/>
          </a:p>
        </p:txBody>
      </p:sp>
      <p:sp>
        <p:nvSpPr>
          <p:cNvPr id="3" name="İçerik Yer Tutucusu 2">
            <a:extLst>
              <a:ext uri="{FF2B5EF4-FFF2-40B4-BE49-F238E27FC236}">
                <a16:creationId xmlns:a16="http://schemas.microsoft.com/office/drawing/2014/main" id="{2059F4B1-4682-4EC8-ADFB-2234B8BF67E2}"/>
              </a:ext>
            </a:extLst>
          </p:cNvPr>
          <p:cNvSpPr>
            <a:spLocks noGrp="1"/>
          </p:cNvSpPr>
          <p:nvPr>
            <p:ph idx="1"/>
          </p:nvPr>
        </p:nvSpPr>
        <p:spPr/>
        <p:txBody>
          <a:bodyPr/>
          <a:lstStyle/>
          <a:p>
            <a:pPr marL="36900" indent="0">
              <a:buNone/>
            </a:pPr>
            <a:r>
              <a:rPr lang="tr-TR" dirty="0"/>
              <a:t>Mevcut kaynak kodun, herhangi bir sebeple değiştirilmesi durumunda hali hazırda var olan test planı dahilindeki test </a:t>
            </a:r>
            <a:r>
              <a:rPr lang="tr-TR" dirty="0" err="1"/>
              <a:t>caseler</a:t>
            </a:r>
            <a:r>
              <a:rPr lang="tr-TR" dirty="0"/>
              <a:t> yardımıyla bu durumun saptanıp saptanamıyor olduğunu incelemeyi hedefleyen bir tür WBT tekniğidir. </a:t>
            </a:r>
          </a:p>
          <a:p>
            <a:pPr marL="36900" indent="0">
              <a:buNone/>
            </a:pPr>
            <a:endParaRPr lang="tr-TR" dirty="0"/>
          </a:p>
          <a:p>
            <a:pPr marL="36900" indent="0">
              <a:buNone/>
            </a:pPr>
            <a:r>
              <a:rPr lang="tr-TR" dirty="0"/>
              <a:t>Güvenlik testleri aşamalarında oldukça sık kullanılır.</a:t>
            </a:r>
          </a:p>
        </p:txBody>
      </p:sp>
    </p:spTree>
    <p:extLst>
      <p:ext uri="{BB962C8B-B14F-4D97-AF65-F5344CB8AC3E}">
        <p14:creationId xmlns:p14="http://schemas.microsoft.com/office/powerpoint/2010/main" val="165290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C24E079-5ACA-4996-BFF5-9FCB42687A60}"/>
              </a:ext>
            </a:extLst>
          </p:cNvPr>
          <p:cNvSpPr>
            <a:spLocks noGrp="1"/>
          </p:cNvSpPr>
          <p:nvPr>
            <p:ph type="title"/>
          </p:nvPr>
        </p:nvSpPr>
        <p:spPr/>
        <p:txBody>
          <a:bodyPr/>
          <a:lstStyle/>
          <a:p>
            <a:r>
              <a:rPr lang="tr-TR" dirty="0" err="1"/>
              <a:t>Negative</a:t>
            </a:r>
            <a:r>
              <a:rPr lang="tr-TR" dirty="0"/>
              <a:t> </a:t>
            </a:r>
            <a:r>
              <a:rPr lang="tr-TR" dirty="0" err="1"/>
              <a:t>Testing</a:t>
            </a:r>
            <a:endParaRPr lang="tr-TR" dirty="0"/>
          </a:p>
        </p:txBody>
      </p:sp>
      <p:sp>
        <p:nvSpPr>
          <p:cNvPr id="3" name="İçerik Yer Tutucusu 2">
            <a:extLst>
              <a:ext uri="{FF2B5EF4-FFF2-40B4-BE49-F238E27FC236}">
                <a16:creationId xmlns:a16="http://schemas.microsoft.com/office/drawing/2014/main" id="{D2124BF0-73F0-4231-A5B2-05798B339850}"/>
              </a:ext>
            </a:extLst>
          </p:cNvPr>
          <p:cNvSpPr>
            <a:spLocks noGrp="1"/>
          </p:cNvSpPr>
          <p:nvPr>
            <p:ph idx="1"/>
          </p:nvPr>
        </p:nvSpPr>
        <p:spPr/>
        <p:txBody>
          <a:bodyPr/>
          <a:lstStyle/>
          <a:p>
            <a:pPr marL="36900" indent="0">
              <a:buNone/>
            </a:pPr>
            <a:r>
              <a:rPr lang="tr-TR" dirty="0"/>
              <a:t>Sistemin, yanlış girilen verilere karşı gösterdiği tepkiler izlenir; ayrıca sistemin bu durumlarda doğru </a:t>
            </a:r>
            <a:r>
              <a:rPr lang="tr-TR"/>
              <a:t>hata mesajları </a:t>
            </a:r>
            <a:r>
              <a:rPr lang="tr-TR" dirty="0"/>
              <a:t>oluşturup oluşturamadığı da bu tekniğin amaçlarındandır.</a:t>
            </a:r>
          </a:p>
        </p:txBody>
      </p:sp>
    </p:spTree>
    <p:extLst>
      <p:ext uri="{BB962C8B-B14F-4D97-AF65-F5344CB8AC3E}">
        <p14:creationId xmlns:p14="http://schemas.microsoft.com/office/powerpoint/2010/main" val="17299541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F7753E3-9D7E-4575-87A3-D16DF97BD971}"/>
              </a:ext>
            </a:extLst>
          </p:cNvPr>
          <p:cNvSpPr>
            <a:spLocks noGrp="1"/>
          </p:cNvSpPr>
          <p:nvPr>
            <p:ph type="title"/>
          </p:nvPr>
        </p:nvSpPr>
        <p:spPr/>
        <p:txBody>
          <a:bodyPr/>
          <a:lstStyle/>
          <a:p>
            <a:r>
              <a:rPr lang="tr-TR" dirty="0"/>
              <a:t>RBT (Risk-</a:t>
            </a:r>
            <a:r>
              <a:rPr lang="tr-TR" dirty="0" err="1"/>
              <a:t>Based</a:t>
            </a:r>
            <a:r>
              <a:rPr lang="tr-TR" dirty="0"/>
              <a:t> </a:t>
            </a:r>
            <a:r>
              <a:rPr lang="tr-TR" dirty="0" err="1"/>
              <a:t>Testing</a:t>
            </a:r>
            <a:r>
              <a:rPr lang="tr-TR" dirty="0"/>
              <a:t> )</a:t>
            </a:r>
          </a:p>
        </p:txBody>
      </p:sp>
      <p:sp>
        <p:nvSpPr>
          <p:cNvPr id="3" name="İçerik Yer Tutucusu 2">
            <a:extLst>
              <a:ext uri="{FF2B5EF4-FFF2-40B4-BE49-F238E27FC236}">
                <a16:creationId xmlns:a16="http://schemas.microsoft.com/office/drawing/2014/main" id="{E867A031-695F-4FF5-8510-E572AC091D74}"/>
              </a:ext>
            </a:extLst>
          </p:cNvPr>
          <p:cNvSpPr>
            <a:spLocks noGrp="1"/>
          </p:cNvSpPr>
          <p:nvPr>
            <p:ph idx="1"/>
          </p:nvPr>
        </p:nvSpPr>
        <p:spPr/>
        <p:txBody>
          <a:bodyPr/>
          <a:lstStyle/>
          <a:p>
            <a:pPr marL="36900" indent="0">
              <a:buNone/>
            </a:pPr>
            <a:r>
              <a:rPr lang="tr-TR" dirty="0"/>
              <a:t>Test </a:t>
            </a:r>
            <a:r>
              <a:rPr lang="tr-TR" dirty="0" err="1"/>
              <a:t>case’ler</a:t>
            </a:r>
            <a:r>
              <a:rPr lang="tr-TR" dirty="0"/>
              <a:t> hazırlanırken sağlayıcının ihtiyacına göre şekillenecek olan bir öncelik sıralaması yapılır. Sıralanan test adımları sistem için en kritikten en az kritik olana doğru sırayla test edilir. </a:t>
            </a:r>
          </a:p>
          <a:p>
            <a:pPr marL="36900" indent="0">
              <a:buNone/>
            </a:pPr>
            <a:endParaRPr lang="tr-TR" dirty="0"/>
          </a:p>
          <a:p>
            <a:pPr marL="36900" indent="0">
              <a:buNone/>
            </a:pPr>
            <a:r>
              <a:rPr lang="tr-TR" dirty="0"/>
              <a:t>Bazı durumlarda test için yeterli zaman bulunamadığından en düşük öncelikteki test adımları test edilmeyebilir. Ancak sıralamanın dikkatli yapılması önerilir.</a:t>
            </a:r>
          </a:p>
        </p:txBody>
      </p:sp>
    </p:spTree>
    <p:extLst>
      <p:ext uri="{BB962C8B-B14F-4D97-AF65-F5344CB8AC3E}">
        <p14:creationId xmlns:p14="http://schemas.microsoft.com/office/powerpoint/2010/main" val="16712394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82CD527-4101-43F3-9017-DF07133CA3CC}"/>
              </a:ext>
            </a:extLst>
          </p:cNvPr>
          <p:cNvSpPr>
            <a:spLocks noGrp="1"/>
          </p:cNvSpPr>
          <p:nvPr>
            <p:ph type="title"/>
          </p:nvPr>
        </p:nvSpPr>
        <p:spPr/>
        <p:txBody>
          <a:bodyPr/>
          <a:lstStyle/>
          <a:p>
            <a:r>
              <a:rPr lang="tr-TR" dirty="0" err="1"/>
              <a:t>Sanity</a:t>
            </a:r>
            <a:r>
              <a:rPr lang="tr-TR" dirty="0"/>
              <a:t> </a:t>
            </a:r>
            <a:r>
              <a:rPr lang="tr-TR" dirty="0" err="1"/>
              <a:t>Testing</a:t>
            </a:r>
            <a:endParaRPr lang="tr-TR" dirty="0"/>
          </a:p>
        </p:txBody>
      </p:sp>
      <p:sp>
        <p:nvSpPr>
          <p:cNvPr id="3" name="İçerik Yer Tutucusu 2">
            <a:extLst>
              <a:ext uri="{FF2B5EF4-FFF2-40B4-BE49-F238E27FC236}">
                <a16:creationId xmlns:a16="http://schemas.microsoft.com/office/drawing/2014/main" id="{11D5B5A5-5D68-479C-BF75-45BD0BD6A3F3}"/>
              </a:ext>
            </a:extLst>
          </p:cNvPr>
          <p:cNvSpPr>
            <a:spLocks noGrp="1"/>
          </p:cNvSpPr>
          <p:nvPr>
            <p:ph idx="1"/>
          </p:nvPr>
        </p:nvSpPr>
        <p:spPr/>
        <p:txBody>
          <a:bodyPr/>
          <a:lstStyle/>
          <a:p>
            <a:pPr marL="36900" indent="0">
              <a:buNone/>
            </a:pPr>
            <a:r>
              <a:rPr lang="tr-TR" dirty="0"/>
              <a:t>Yeni geliştirilecek yazılım sürümünün, önceden belirlenen ve önceki sürümleri için uygulanmış olan test planına uygun olup olmadığını belirlemek amacıyla yapılan bir tür ön test tekniğidir.</a:t>
            </a:r>
          </a:p>
          <a:p>
            <a:pPr marL="36900" indent="0">
              <a:buNone/>
            </a:pPr>
            <a:endParaRPr lang="tr-TR" dirty="0"/>
          </a:p>
          <a:p>
            <a:pPr marL="36900" indent="0">
              <a:buNone/>
            </a:pPr>
            <a:r>
              <a:rPr lang="tr-TR" dirty="0"/>
              <a:t>Eğer bu aşamada test planına henüz dahil edilmemiş bazı test adımları belirlenirse, bu adımlar da plana dahil edilirler ve daha güncel bir test planı ile testlere devam edilir.</a:t>
            </a:r>
          </a:p>
        </p:txBody>
      </p:sp>
    </p:spTree>
    <p:extLst>
      <p:ext uri="{BB962C8B-B14F-4D97-AF65-F5344CB8AC3E}">
        <p14:creationId xmlns:p14="http://schemas.microsoft.com/office/powerpoint/2010/main" val="2466174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D85E181-8955-4582-89F4-FC06341ACB88}"/>
              </a:ext>
            </a:extLst>
          </p:cNvPr>
          <p:cNvSpPr>
            <a:spLocks noGrp="1"/>
          </p:cNvSpPr>
          <p:nvPr>
            <p:ph type="title"/>
          </p:nvPr>
        </p:nvSpPr>
        <p:spPr>
          <a:xfrm>
            <a:off x="913795" y="609600"/>
            <a:ext cx="10353762" cy="970450"/>
          </a:xfrm>
        </p:spPr>
        <p:txBody>
          <a:bodyPr>
            <a:normAutofit/>
          </a:bodyPr>
          <a:lstStyle/>
          <a:p>
            <a:r>
              <a:rPr lang="tr-TR" dirty="0" err="1"/>
              <a:t>Big</a:t>
            </a:r>
            <a:r>
              <a:rPr lang="tr-TR" dirty="0"/>
              <a:t> </a:t>
            </a:r>
            <a:r>
              <a:rPr lang="tr-TR" dirty="0" err="1"/>
              <a:t>Bang</a:t>
            </a:r>
            <a:r>
              <a:rPr lang="tr-TR" dirty="0"/>
              <a:t> Integration Test</a:t>
            </a:r>
          </a:p>
        </p:txBody>
      </p:sp>
      <p:sp>
        <p:nvSpPr>
          <p:cNvPr id="3" name="İçerik Yer Tutucusu 2">
            <a:extLst>
              <a:ext uri="{FF2B5EF4-FFF2-40B4-BE49-F238E27FC236}">
                <a16:creationId xmlns:a16="http://schemas.microsoft.com/office/drawing/2014/main" id="{3C1C2D34-9D07-4649-87CC-53D88F296D08}"/>
              </a:ext>
            </a:extLst>
          </p:cNvPr>
          <p:cNvSpPr>
            <a:spLocks noGrp="1"/>
          </p:cNvSpPr>
          <p:nvPr>
            <p:ph idx="1"/>
          </p:nvPr>
        </p:nvSpPr>
        <p:spPr>
          <a:xfrm>
            <a:off x="1800000" y="1620000"/>
            <a:ext cx="9000000" cy="1080000"/>
          </a:xfrm>
          <a:ln>
            <a:noFill/>
          </a:ln>
        </p:spPr>
        <p:txBody>
          <a:bodyPr>
            <a:normAutofit fontScale="92500" lnSpcReduction="20000"/>
          </a:bodyPr>
          <a:lstStyle/>
          <a:p>
            <a:pPr marL="36900" indent="0">
              <a:buNone/>
            </a:pPr>
            <a:r>
              <a:rPr lang="tr-TR" dirty="0"/>
              <a:t>En yaygın kullanılandır. Geliştirilmiş birkaç modül bir araya getirilerek yapılan testtir.</a:t>
            </a:r>
            <a:r>
              <a:rPr lang="tr-TR" dirty="0">
                <a:effectLst/>
              </a:rPr>
              <a:t> Hızlı ve kolay bir şekilde, birbirleri ile beraber çalıştıklarında anlam ifade eden modüllerin testi yapılır fakat birim başı metot doğruluğunun gözden kaçırılması olasıdır.</a:t>
            </a:r>
            <a:endParaRPr lang="tr-TR" dirty="0"/>
          </a:p>
        </p:txBody>
      </p:sp>
      <p:pic>
        <p:nvPicPr>
          <p:cNvPr id="1026" name="Picture 2" descr="https://www.gokhan-gokalp.com/wp-content/uploads/2015/09/big-bang-integration-test.png">
            <a:extLst>
              <a:ext uri="{FF2B5EF4-FFF2-40B4-BE49-F238E27FC236}">
                <a16:creationId xmlns:a16="http://schemas.microsoft.com/office/drawing/2014/main" id="{C244D007-BC30-4A8C-A008-0180A42A8DE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0" y="2880000"/>
            <a:ext cx="5040000" cy="3240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41562955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7797C39-7FB8-4537-B6B1-12C84093ED02}"/>
              </a:ext>
            </a:extLst>
          </p:cNvPr>
          <p:cNvSpPr>
            <a:spLocks noGrp="1"/>
          </p:cNvSpPr>
          <p:nvPr>
            <p:ph type="title"/>
          </p:nvPr>
        </p:nvSpPr>
        <p:spPr/>
        <p:txBody>
          <a:bodyPr/>
          <a:lstStyle/>
          <a:p>
            <a:r>
              <a:rPr lang="tr-TR" dirty="0" err="1"/>
              <a:t>Smoke</a:t>
            </a:r>
            <a:r>
              <a:rPr lang="tr-TR" dirty="0"/>
              <a:t> </a:t>
            </a:r>
            <a:r>
              <a:rPr lang="tr-TR" dirty="0" err="1"/>
              <a:t>Testing</a:t>
            </a:r>
            <a:endParaRPr lang="tr-TR" dirty="0"/>
          </a:p>
        </p:txBody>
      </p:sp>
      <p:sp>
        <p:nvSpPr>
          <p:cNvPr id="3" name="İçerik Yer Tutucusu 2">
            <a:extLst>
              <a:ext uri="{FF2B5EF4-FFF2-40B4-BE49-F238E27FC236}">
                <a16:creationId xmlns:a16="http://schemas.microsoft.com/office/drawing/2014/main" id="{C799979D-75D6-4B63-B01D-54C1A4034DFB}"/>
              </a:ext>
            </a:extLst>
          </p:cNvPr>
          <p:cNvSpPr>
            <a:spLocks noGrp="1"/>
          </p:cNvSpPr>
          <p:nvPr>
            <p:ph idx="1"/>
          </p:nvPr>
        </p:nvSpPr>
        <p:spPr/>
        <p:txBody>
          <a:bodyPr/>
          <a:lstStyle/>
          <a:p>
            <a:pPr marL="36900" indent="0">
              <a:buNone/>
            </a:pPr>
            <a:r>
              <a:rPr lang="tr-TR" dirty="0"/>
              <a:t>Geliştirici ekip tarafından yazılıma eklenmek üzere geliştirilmiş yapı üzerine gerçekleştirilen bu testte amaç, test ekibi tarafından bu yapının getireceği etkilerle yazılımın test edilebilirliğini olumsuz etkileyebilecek büyük hataların araştırılmasıdır.</a:t>
            </a:r>
          </a:p>
          <a:p>
            <a:pPr marL="36900" indent="0">
              <a:buNone/>
            </a:pPr>
            <a:endParaRPr lang="tr-TR" dirty="0"/>
          </a:p>
          <a:p>
            <a:pPr marL="36900" indent="0">
              <a:buNone/>
            </a:pPr>
            <a:r>
              <a:rPr lang="tr-TR" dirty="0"/>
              <a:t>Test eden, yapının herhangi bir noktasında büyük bir hata ile karşılaşırsa yapıyı reddeder ve konu hakkında geliştirici ekibi bilgilendirici rapor hazırlar.</a:t>
            </a:r>
          </a:p>
          <a:p>
            <a:pPr marL="36900" indent="0">
              <a:buNone/>
            </a:pPr>
            <a:endParaRPr lang="tr-TR" dirty="0"/>
          </a:p>
          <a:p>
            <a:pPr marL="36900" indent="0">
              <a:buNone/>
            </a:pPr>
            <a:r>
              <a:rPr lang="tr-TR" dirty="0"/>
              <a:t>Herhangi bir işlevsel veya regresyon testinin detaylı olarak gerçekleştirildiği bir düzeyinde uygulanır.</a:t>
            </a:r>
          </a:p>
        </p:txBody>
      </p:sp>
    </p:spTree>
    <p:extLst>
      <p:ext uri="{BB962C8B-B14F-4D97-AF65-F5344CB8AC3E}">
        <p14:creationId xmlns:p14="http://schemas.microsoft.com/office/powerpoint/2010/main" val="39444294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DD4309F-FF17-4BAF-B63D-8BCCFDA45174}"/>
              </a:ext>
            </a:extLst>
          </p:cNvPr>
          <p:cNvSpPr>
            <a:spLocks noGrp="1"/>
          </p:cNvSpPr>
          <p:nvPr>
            <p:ph type="title"/>
          </p:nvPr>
        </p:nvSpPr>
        <p:spPr>
          <a:xfrm>
            <a:off x="913795" y="609599"/>
            <a:ext cx="10353762" cy="1122850"/>
          </a:xfrm>
        </p:spPr>
        <p:txBody>
          <a:bodyPr>
            <a:normAutofit/>
          </a:bodyPr>
          <a:lstStyle/>
          <a:p>
            <a:r>
              <a:rPr lang="tr-TR" dirty="0" err="1"/>
              <a:t>Static</a:t>
            </a:r>
            <a:r>
              <a:rPr lang="tr-TR" dirty="0"/>
              <a:t> </a:t>
            </a:r>
            <a:r>
              <a:rPr lang="tr-TR" dirty="0" err="1"/>
              <a:t>Testing</a:t>
            </a:r>
            <a:endParaRPr lang="tr-TR" dirty="0"/>
          </a:p>
        </p:txBody>
      </p:sp>
      <p:sp>
        <p:nvSpPr>
          <p:cNvPr id="3" name="İçerik Yer Tutucusu 2">
            <a:extLst>
              <a:ext uri="{FF2B5EF4-FFF2-40B4-BE49-F238E27FC236}">
                <a16:creationId xmlns:a16="http://schemas.microsoft.com/office/drawing/2014/main" id="{7BC84AD2-AF60-4D3A-8AF9-541E83EFFB2A}"/>
              </a:ext>
            </a:extLst>
          </p:cNvPr>
          <p:cNvSpPr>
            <a:spLocks noGrp="1"/>
          </p:cNvSpPr>
          <p:nvPr>
            <p:ph idx="1"/>
          </p:nvPr>
        </p:nvSpPr>
        <p:spPr/>
        <p:txBody>
          <a:bodyPr/>
          <a:lstStyle/>
          <a:p>
            <a:pPr marL="36900" indent="0">
              <a:buNone/>
            </a:pPr>
            <a:r>
              <a:rPr lang="tr-TR" dirty="0"/>
              <a:t>Herhangi bir yazılım kodunu çalıştırmadan tasarımın genel hatlarıyla incelenmesi tekniğidir.</a:t>
            </a:r>
          </a:p>
          <a:p>
            <a:pPr marL="36900" indent="0">
              <a:buNone/>
            </a:pPr>
            <a:r>
              <a:rPr lang="tr-TR" dirty="0"/>
              <a:t>Aynı zamanda bu teknik test planı üzerine de uygulanır. Bir anlamda test etme yöntemlerinin test edilmesi gibi…</a:t>
            </a:r>
          </a:p>
          <a:p>
            <a:pPr marL="36900" indent="0">
              <a:buNone/>
            </a:pPr>
            <a:endParaRPr lang="tr-TR" dirty="0"/>
          </a:p>
          <a:p>
            <a:pPr marL="36900" indent="0">
              <a:buNone/>
            </a:pPr>
            <a:r>
              <a:rPr lang="tr-TR" dirty="0"/>
              <a:t>Not: Bu teknik uygulama bakımından oldukça basit olmasının yanında proje açısından oldukça düşük maliyetlidir. Bu teknik sayesinde geliştirilecek uygulama için iyi bir yol haritası belirlenmiş olunur.</a:t>
            </a:r>
          </a:p>
        </p:txBody>
      </p:sp>
    </p:spTree>
    <p:extLst>
      <p:ext uri="{BB962C8B-B14F-4D97-AF65-F5344CB8AC3E}">
        <p14:creationId xmlns:p14="http://schemas.microsoft.com/office/powerpoint/2010/main" val="1347630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C5313F7-C76E-4C74-923B-66010178FFD9}"/>
              </a:ext>
            </a:extLst>
          </p:cNvPr>
          <p:cNvSpPr>
            <a:spLocks noGrp="1"/>
          </p:cNvSpPr>
          <p:nvPr>
            <p:ph type="title"/>
          </p:nvPr>
        </p:nvSpPr>
        <p:spPr/>
        <p:txBody>
          <a:bodyPr/>
          <a:lstStyle/>
          <a:p>
            <a:r>
              <a:rPr lang="tr-TR" dirty="0" err="1"/>
              <a:t>Vulnerability</a:t>
            </a:r>
            <a:r>
              <a:rPr lang="tr-TR" dirty="0"/>
              <a:t> </a:t>
            </a:r>
            <a:r>
              <a:rPr lang="tr-TR" dirty="0" err="1"/>
              <a:t>Testing</a:t>
            </a:r>
            <a:endParaRPr lang="tr-TR" dirty="0"/>
          </a:p>
        </p:txBody>
      </p:sp>
      <p:sp>
        <p:nvSpPr>
          <p:cNvPr id="3" name="İçerik Yer Tutucusu 2">
            <a:extLst>
              <a:ext uri="{FF2B5EF4-FFF2-40B4-BE49-F238E27FC236}">
                <a16:creationId xmlns:a16="http://schemas.microsoft.com/office/drawing/2014/main" id="{93CC99AA-5FD6-45D1-8D08-82795EEDC5AE}"/>
              </a:ext>
            </a:extLst>
          </p:cNvPr>
          <p:cNvSpPr>
            <a:spLocks noGrp="1"/>
          </p:cNvSpPr>
          <p:nvPr>
            <p:ph idx="1"/>
          </p:nvPr>
        </p:nvSpPr>
        <p:spPr>
          <a:xfrm>
            <a:off x="913795" y="1732449"/>
            <a:ext cx="10353762" cy="2786211"/>
          </a:xfrm>
        </p:spPr>
        <p:txBody>
          <a:bodyPr/>
          <a:lstStyle/>
          <a:p>
            <a:pPr marL="36900" indent="0">
              <a:buNone/>
            </a:pPr>
            <a:r>
              <a:rPr lang="tr-TR" dirty="0"/>
              <a:t>Yazılımın, donanım ve ağ gibi hayat bulacağı ortamların fiziksel özellikleri dahil olmak üzere zayıflıkları test edilir. Amaç genel olarak oluşabilecek güvenlik açıklarının tespit edilmesidir.</a:t>
            </a:r>
          </a:p>
          <a:p>
            <a:pPr marL="36900" indent="0">
              <a:buNone/>
            </a:pPr>
            <a:endParaRPr lang="tr-TR" dirty="0"/>
          </a:p>
          <a:p>
            <a:pPr marL="36900" indent="0">
              <a:buNone/>
            </a:pPr>
            <a:r>
              <a:rPr lang="tr-TR" dirty="0"/>
              <a:t>Genel başlık olarak ele alıp değerlendirdiğimiz güvenlik testleri aşamalarında bu teknik sıkça kullanılır.</a:t>
            </a:r>
          </a:p>
        </p:txBody>
      </p:sp>
    </p:spTree>
    <p:extLst>
      <p:ext uri="{BB962C8B-B14F-4D97-AF65-F5344CB8AC3E}">
        <p14:creationId xmlns:p14="http://schemas.microsoft.com/office/powerpoint/2010/main" val="16928700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7A2C3B0-BE77-46F9-9A23-4FF93D236118}"/>
              </a:ext>
            </a:extLst>
          </p:cNvPr>
          <p:cNvSpPr>
            <a:spLocks noGrp="1"/>
          </p:cNvSpPr>
          <p:nvPr>
            <p:ph type="title"/>
          </p:nvPr>
        </p:nvSpPr>
        <p:spPr/>
        <p:txBody>
          <a:bodyPr/>
          <a:lstStyle/>
          <a:p>
            <a:r>
              <a:rPr lang="tr-TR" dirty="0"/>
              <a:t>Volume </a:t>
            </a:r>
            <a:r>
              <a:rPr lang="tr-TR" dirty="0" err="1"/>
              <a:t>Testing</a:t>
            </a:r>
            <a:endParaRPr lang="tr-TR" dirty="0"/>
          </a:p>
        </p:txBody>
      </p:sp>
      <p:sp>
        <p:nvSpPr>
          <p:cNvPr id="3" name="İçerik Yer Tutucusu 2">
            <a:extLst>
              <a:ext uri="{FF2B5EF4-FFF2-40B4-BE49-F238E27FC236}">
                <a16:creationId xmlns:a16="http://schemas.microsoft.com/office/drawing/2014/main" id="{30BF2237-ECE6-41E8-A41F-7F305D0A6F1C}"/>
              </a:ext>
            </a:extLst>
          </p:cNvPr>
          <p:cNvSpPr>
            <a:spLocks noGrp="1"/>
          </p:cNvSpPr>
          <p:nvPr>
            <p:ph idx="1"/>
          </p:nvPr>
        </p:nvSpPr>
        <p:spPr/>
        <p:txBody>
          <a:bodyPr/>
          <a:lstStyle/>
          <a:p>
            <a:pPr marL="36900" indent="0">
              <a:buNone/>
            </a:pPr>
            <a:r>
              <a:rPr lang="tr-TR" dirty="0"/>
              <a:t>Veri sayısı ve boyutunun çok büyük olduğu ortamlarda sistemin davranışını ve cevap sürelerini irdeleyecek olan bu teknik, performans test ekibi tarafından gerçekleştirilir.</a:t>
            </a:r>
          </a:p>
        </p:txBody>
      </p:sp>
    </p:spTree>
    <p:extLst>
      <p:ext uri="{BB962C8B-B14F-4D97-AF65-F5344CB8AC3E}">
        <p14:creationId xmlns:p14="http://schemas.microsoft.com/office/powerpoint/2010/main" val="2487348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0C6D464-A554-41F5-B1E4-14DE11EC5D16}"/>
              </a:ext>
            </a:extLst>
          </p:cNvPr>
          <p:cNvSpPr>
            <a:spLocks noGrp="1"/>
          </p:cNvSpPr>
          <p:nvPr>
            <p:ph type="title"/>
          </p:nvPr>
        </p:nvSpPr>
        <p:spPr>
          <a:xfrm>
            <a:off x="919119" y="2943775"/>
            <a:ext cx="10353762" cy="970450"/>
          </a:xfrm>
        </p:spPr>
        <p:txBody>
          <a:bodyPr>
            <a:normAutofit fontScale="90000"/>
          </a:bodyPr>
          <a:lstStyle/>
          <a:p>
            <a:r>
              <a:rPr lang="tr-TR" dirty="0"/>
              <a:t>MOBİL UYGULAMALARIN </a:t>
            </a:r>
            <a:br>
              <a:rPr lang="tr-TR" dirty="0"/>
            </a:br>
            <a:r>
              <a:rPr lang="tr-TR" dirty="0"/>
              <a:t>TEST EDİLMESİ</a:t>
            </a:r>
          </a:p>
        </p:txBody>
      </p:sp>
    </p:spTree>
    <p:extLst>
      <p:ext uri="{BB962C8B-B14F-4D97-AF65-F5344CB8AC3E}">
        <p14:creationId xmlns:p14="http://schemas.microsoft.com/office/powerpoint/2010/main" val="23805170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ABA451F-3110-4E2D-AA8C-ACE817676A25}"/>
              </a:ext>
            </a:extLst>
          </p:cNvPr>
          <p:cNvSpPr>
            <a:spLocks noGrp="1"/>
          </p:cNvSpPr>
          <p:nvPr>
            <p:ph idx="1"/>
          </p:nvPr>
        </p:nvSpPr>
        <p:spPr>
          <a:xfrm>
            <a:off x="913795" y="1909011"/>
            <a:ext cx="10353762" cy="3882190"/>
          </a:xfrm>
        </p:spPr>
        <p:txBody>
          <a:bodyPr/>
          <a:lstStyle/>
          <a:p>
            <a:pPr marL="36900" indent="0">
              <a:buNone/>
            </a:pPr>
            <a:r>
              <a:rPr lang="tr-TR" dirty="0"/>
              <a:t>Mobil uygulamaların üzerindeki testler de diğer yazılımlarla genel olarak büyük benzerlikler göstermektedir. (Test teknikleri, Test teknik terimleri, Test planı gibi…) </a:t>
            </a:r>
          </a:p>
          <a:p>
            <a:pPr marL="36900" indent="0">
              <a:buNone/>
            </a:pPr>
            <a:endParaRPr lang="tr-TR" dirty="0"/>
          </a:p>
          <a:p>
            <a:pPr marL="36900" indent="0">
              <a:buNone/>
            </a:pPr>
            <a:endParaRPr lang="tr-TR" dirty="0"/>
          </a:p>
          <a:p>
            <a:pPr marL="36900" indent="0">
              <a:buNone/>
            </a:pPr>
            <a:r>
              <a:rPr lang="tr-TR" dirty="0"/>
              <a:t>Ancak yine de uygulama bazlı testlerin bazı aşamalarında kullanılacak olan test araçlarının, işletim sistemlerinin işleyişinin ve donanımın fiziksel özelliklerinin gösterebileceği farklılıklar nedeniyle uygulamalar için ayrı bir başlık açmak iyi bir fikir olacaktır.</a:t>
            </a:r>
          </a:p>
          <a:p>
            <a:pPr marL="36900" indent="0">
              <a:buNone/>
            </a:pPr>
            <a:endParaRPr lang="tr-TR" dirty="0"/>
          </a:p>
          <a:p>
            <a:pPr marL="36900" indent="0">
              <a:buNone/>
            </a:pPr>
            <a:endParaRPr lang="tr-TR" dirty="0"/>
          </a:p>
        </p:txBody>
      </p:sp>
      <p:sp>
        <p:nvSpPr>
          <p:cNvPr id="4" name="Unvan 1">
            <a:extLst>
              <a:ext uri="{FF2B5EF4-FFF2-40B4-BE49-F238E27FC236}">
                <a16:creationId xmlns:a16="http://schemas.microsoft.com/office/drawing/2014/main" id="{11BCE95A-3EED-4A14-BC16-909F9ABE6C65}"/>
              </a:ext>
            </a:extLst>
          </p:cNvPr>
          <p:cNvSpPr>
            <a:spLocks noGrp="1"/>
          </p:cNvSpPr>
          <p:nvPr>
            <p:ph type="title"/>
          </p:nvPr>
        </p:nvSpPr>
        <p:spPr>
          <a:xfrm>
            <a:off x="913795" y="609600"/>
            <a:ext cx="10353762" cy="970450"/>
          </a:xfrm>
        </p:spPr>
        <p:txBody>
          <a:bodyPr/>
          <a:lstStyle/>
          <a:p>
            <a:r>
              <a:rPr lang="tr-TR" dirty="0"/>
              <a:t>Giriş</a:t>
            </a:r>
          </a:p>
        </p:txBody>
      </p:sp>
    </p:spTree>
    <p:extLst>
      <p:ext uri="{BB962C8B-B14F-4D97-AF65-F5344CB8AC3E}">
        <p14:creationId xmlns:p14="http://schemas.microsoft.com/office/powerpoint/2010/main" val="40327483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8741265-F318-46DE-8237-59063591E707}"/>
              </a:ext>
            </a:extLst>
          </p:cNvPr>
          <p:cNvSpPr>
            <a:spLocks noGrp="1"/>
          </p:cNvSpPr>
          <p:nvPr>
            <p:ph type="title"/>
          </p:nvPr>
        </p:nvSpPr>
        <p:spPr/>
        <p:txBody>
          <a:bodyPr>
            <a:normAutofit fontScale="90000"/>
          </a:bodyPr>
          <a:lstStyle/>
          <a:p>
            <a:r>
              <a:rPr lang="tr-TR" dirty="0"/>
              <a:t>Mobil Uygulamaların Testinde </a:t>
            </a:r>
            <a:br>
              <a:rPr lang="tr-TR" dirty="0"/>
            </a:br>
            <a:r>
              <a:rPr lang="tr-TR" dirty="0"/>
              <a:t>Temel Farklılıklar</a:t>
            </a:r>
          </a:p>
        </p:txBody>
      </p:sp>
      <p:sp>
        <p:nvSpPr>
          <p:cNvPr id="3" name="İçerik Yer Tutucusu 2">
            <a:extLst>
              <a:ext uri="{FF2B5EF4-FFF2-40B4-BE49-F238E27FC236}">
                <a16:creationId xmlns:a16="http://schemas.microsoft.com/office/drawing/2014/main" id="{E28EE34F-62EE-439D-AB17-CF2C9085942D}"/>
              </a:ext>
            </a:extLst>
          </p:cNvPr>
          <p:cNvSpPr>
            <a:spLocks noGrp="1"/>
          </p:cNvSpPr>
          <p:nvPr>
            <p:ph idx="1"/>
          </p:nvPr>
        </p:nvSpPr>
        <p:spPr>
          <a:xfrm>
            <a:off x="913795" y="1924955"/>
            <a:ext cx="10353762" cy="4058751"/>
          </a:xfrm>
        </p:spPr>
        <p:txBody>
          <a:bodyPr/>
          <a:lstStyle/>
          <a:p>
            <a:r>
              <a:rPr lang="tr-TR" dirty="0"/>
              <a:t>Mobil cihazların tasarımı ve fiziksel özellik çeşitliliği: Farklı boyutta ekranlar, dokunmatik ekran, tuş takımı vb.</a:t>
            </a:r>
          </a:p>
          <a:p>
            <a:r>
              <a:rPr lang="tr-TR" dirty="0"/>
              <a:t>Farklı üreticiler: HTC, </a:t>
            </a:r>
            <a:r>
              <a:rPr lang="tr-TR" dirty="0" err="1"/>
              <a:t>Samsung</a:t>
            </a:r>
            <a:r>
              <a:rPr lang="tr-TR" dirty="0"/>
              <a:t>, Apple, Nokia vb. (Dolayısıyla tek bir işlemci üzerine test yerine farklı </a:t>
            </a:r>
            <a:r>
              <a:rPr lang="tr-TR" dirty="0" err="1"/>
              <a:t>handset’lerin</a:t>
            </a:r>
            <a:r>
              <a:rPr lang="tr-TR" dirty="0"/>
              <a:t> de denenmesinin gerekliliği)</a:t>
            </a:r>
          </a:p>
          <a:p>
            <a:r>
              <a:rPr lang="tr-TR" dirty="0"/>
              <a:t>Mobil cihazlara ait yeni ve farklı işletim sistemleri: </a:t>
            </a:r>
            <a:r>
              <a:rPr lang="tr-TR" dirty="0" err="1"/>
              <a:t>Android</a:t>
            </a:r>
            <a:r>
              <a:rPr lang="tr-TR" dirty="0"/>
              <a:t>, </a:t>
            </a:r>
            <a:r>
              <a:rPr lang="tr-TR" dirty="0" err="1"/>
              <a:t>Symbian</a:t>
            </a:r>
            <a:r>
              <a:rPr lang="tr-TR" dirty="0"/>
              <a:t>, Windows, </a:t>
            </a:r>
            <a:r>
              <a:rPr lang="tr-TR" dirty="0" err="1"/>
              <a:t>iOS</a:t>
            </a:r>
            <a:r>
              <a:rPr lang="tr-TR" dirty="0"/>
              <a:t> vb.</a:t>
            </a:r>
          </a:p>
          <a:p>
            <a:r>
              <a:rPr lang="tr-TR" dirty="0"/>
              <a:t>İşletim sistemlerine ait farklı versiyonlar: </a:t>
            </a:r>
            <a:r>
              <a:rPr lang="tr-TR" dirty="0" err="1"/>
              <a:t>iOS</a:t>
            </a:r>
            <a:r>
              <a:rPr lang="tr-TR" dirty="0"/>
              <a:t> 5.x, </a:t>
            </a:r>
            <a:r>
              <a:rPr lang="tr-TR" dirty="0" err="1"/>
              <a:t>iOS</a:t>
            </a:r>
            <a:r>
              <a:rPr lang="tr-TR" dirty="0"/>
              <a:t> 6.x, BB 5.x, BB 6.x vb.</a:t>
            </a:r>
          </a:p>
          <a:p>
            <a:pPr marL="36900" indent="0">
              <a:buNone/>
            </a:pPr>
            <a:r>
              <a:rPr lang="tr-TR" dirty="0"/>
              <a:t>(işletim sistemi versiyonlarının sık yenilenişi de bu maddeye dahil edilmelidir.)</a:t>
            </a:r>
          </a:p>
          <a:p>
            <a:r>
              <a:rPr lang="tr-TR" dirty="0"/>
              <a:t>Farklı ağ operatörleri: GSM, CDMA vb.</a:t>
            </a:r>
          </a:p>
        </p:txBody>
      </p:sp>
    </p:spTree>
    <p:extLst>
      <p:ext uri="{BB962C8B-B14F-4D97-AF65-F5344CB8AC3E}">
        <p14:creationId xmlns:p14="http://schemas.microsoft.com/office/powerpoint/2010/main" val="24161180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1908AFA-2811-49FA-8886-D841014D6AA4}"/>
              </a:ext>
            </a:extLst>
          </p:cNvPr>
          <p:cNvSpPr>
            <a:spLocks noGrp="1"/>
          </p:cNvSpPr>
          <p:nvPr>
            <p:ph idx="1"/>
          </p:nvPr>
        </p:nvSpPr>
        <p:spPr/>
        <p:txBody>
          <a:bodyPr/>
          <a:lstStyle/>
          <a:p>
            <a:pPr marL="36900" indent="0">
              <a:buNone/>
            </a:pPr>
            <a:r>
              <a:rPr lang="tr-TR" dirty="0"/>
              <a:t>Test yaklaşımının doğru yapılması gereğince mobil uygulamaların genel olarak birbirinden ayrıldığı bazı temel noktaları iyi anlamalısınız. Bu bağlamda uygulamaları 3’e ayırabiliriz:</a:t>
            </a:r>
          </a:p>
          <a:p>
            <a:pPr marL="36900" indent="0">
              <a:buNone/>
            </a:pPr>
            <a:endParaRPr lang="tr-TR" dirty="0"/>
          </a:p>
          <a:p>
            <a:pPr marL="494100" indent="-457200">
              <a:buAutoNum type="arabicPeriod"/>
            </a:pPr>
            <a:r>
              <a:rPr lang="tr-TR" dirty="0" err="1"/>
              <a:t>Native</a:t>
            </a:r>
            <a:r>
              <a:rPr lang="tr-TR" dirty="0"/>
              <a:t> Applications</a:t>
            </a:r>
          </a:p>
          <a:p>
            <a:pPr marL="494100" indent="-457200">
              <a:buAutoNum type="arabicPeriod"/>
            </a:pPr>
            <a:r>
              <a:rPr lang="tr-TR" dirty="0"/>
              <a:t>Web Applications</a:t>
            </a:r>
          </a:p>
          <a:p>
            <a:pPr marL="494100" indent="-457200">
              <a:buAutoNum type="arabicPeriod"/>
            </a:pPr>
            <a:r>
              <a:rPr lang="tr-TR" dirty="0" err="1"/>
              <a:t>Hybrid</a:t>
            </a:r>
            <a:r>
              <a:rPr lang="tr-TR" dirty="0"/>
              <a:t> Applications</a:t>
            </a:r>
          </a:p>
        </p:txBody>
      </p:sp>
      <p:sp>
        <p:nvSpPr>
          <p:cNvPr id="4" name="Unvan 3">
            <a:extLst>
              <a:ext uri="{FF2B5EF4-FFF2-40B4-BE49-F238E27FC236}">
                <a16:creationId xmlns:a16="http://schemas.microsoft.com/office/drawing/2014/main" id="{7D6CCA76-65A2-4717-9E6B-829615C969BA}"/>
              </a:ext>
            </a:extLst>
          </p:cNvPr>
          <p:cNvSpPr>
            <a:spLocks noGrp="1"/>
          </p:cNvSpPr>
          <p:nvPr>
            <p:ph type="title"/>
          </p:nvPr>
        </p:nvSpPr>
        <p:spPr/>
        <p:txBody>
          <a:bodyPr/>
          <a:lstStyle/>
          <a:p>
            <a:r>
              <a:rPr lang="tr-TR" dirty="0"/>
              <a:t>Mobil Uygulama Türleri</a:t>
            </a:r>
          </a:p>
        </p:txBody>
      </p:sp>
    </p:spTree>
    <p:extLst>
      <p:ext uri="{BB962C8B-B14F-4D97-AF65-F5344CB8AC3E}">
        <p14:creationId xmlns:p14="http://schemas.microsoft.com/office/powerpoint/2010/main" val="35805970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4A320A5-87DB-4D63-A105-3D416F0C1D78}"/>
              </a:ext>
            </a:extLst>
          </p:cNvPr>
          <p:cNvSpPr>
            <a:spLocks noGrp="1"/>
          </p:cNvSpPr>
          <p:nvPr>
            <p:ph type="title"/>
          </p:nvPr>
        </p:nvSpPr>
        <p:spPr>
          <a:xfrm>
            <a:off x="1080000" y="540000"/>
            <a:ext cx="10080000" cy="720000"/>
          </a:xfrm>
        </p:spPr>
        <p:txBody>
          <a:bodyPr/>
          <a:lstStyle/>
          <a:p>
            <a:r>
              <a:rPr lang="tr-TR" dirty="0" err="1"/>
              <a:t>Native</a:t>
            </a:r>
            <a:r>
              <a:rPr lang="tr-TR" dirty="0"/>
              <a:t> Applications</a:t>
            </a:r>
          </a:p>
        </p:txBody>
      </p:sp>
      <p:sp>
        <p:nvSpPr>
          <p:cNvPr id="3" name="İçerik Yer Tutucusu 2">
            <a:extLst>
              <a:ext uri="{FF2B5EF4-FFF2-40B4-BE49-F238E27FC236}">
                <a16:creationId xmlns:a16="http://schemas.microsoft.com/office/drawing/2014/main" id="{ED03B601-5CC1-4AAD-8A59-92AB01114956}"/>
              </a:ext>
            </a:extLst>
          </p:cNvPr>
          <p:cNvSpPr>
            <a:spLocks noGrp="1"/>
          </p:cNvSpPr>
          <p:nvPr>
            <p:ph idx="1"/>
          </p:nvPr>
        </p:nvSpPr>
        <p:spPr>
          <a:xfrm>
            <a:off x="1080000" y="1440000"/>
            <a:ext cx="10080000" cy="1080000"/>
          </a:xfrm>
        </p:spPr>
        <p:txBody>
          <a:bodyPr/>
          <a:lstStyle/>
          <a:p>
            <a:pPr marL="36900" indent="0">
              <a:buNone/>
            </a:pPr>
            <a:r>
              <a:rPr lang="tr-TR" dirty="0"/>
              <a:t>Yazılımın, tamamen mobil cihaz üzerinde yer aldığı, doğrudan iletişim amaçlı server tarafı bulundurmayan uygulamalardır.</a:t>
            </a:r>
          </a:p>
        </p:txBody>
      </p:sp>
      <p:sp>
        <p:nvSpPr>
          <p:cNvPr id="4" name="Unvan 1">
            <a:extLst>
              <a:ext uri="{FF2B5EF4-FFF2-40B4-BE49-F238E27FC236}">
                <a16:creationId xmlns:a16="http://schemas.microsoft.com/office/drawing/2014/main" id="{54936573-458C-4A1E-AD7A-4F3D6C91C5CE}"/>
              </a:ext>
            </a:extLst>
          </p:cNvPr>
          <p:cNvSpPr txBox="1">
            <a:spLocks/>
          </p:cNvSpPr>
          <p:nvPr/>
        </p:nvSpPr>
        <p:spPr>
          <a:xfrm>
            <a:off x="1080000" y="2160000"/>
            <a:ext cx="10080000" cy="7200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Web Applications</a:t>
            </a:r>
          </a:p>
        </p:txBody>
      </p:sp>
      <p:sp>
        <p:nvSpPr>
          <p:cNvPr id="5" name="İçerik Yer Tutucusu 2">
            <a:extLst>
              <a:ext uri="{FF2B5EF4-FFF2-40B4-BE49-F238E27FC236}">
                <a16:creationId xmlns:a16="http://schemas.microsoft.com/office/drawing/2014/main" id="{15557BB0-3B10-4841-94FC-F0FE53A17970}"/>
              </a:ext>
            </a:extLst>
          </p:cNvPr>
          <p:cNvSpPr txBox="1">
            <a:spLocks/>
          </p:cNvSpPr>
          <p:nvPr/>
        </p:nvSpPr>
        <p:spPr>
          <a:xfrm>
            <a:off x="1080000" y="3060000"/>
            <a:ext cx="10080000" cy="10800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tr-TR" dirty="0"/>
              <a:t>Sunucu taraflı çalışan ve web siteleri ile iletişimi sağlayan uygulamalardır. Basitçe örneklemek gerekirse browserlar. (</a:t>
            </a:r>
            <a:r>
              <a:rPr lang="tr-TR" dirty="0" err="1"/>
              <a:t>Chrome</a:t>
            </a:r>
            <a:r>
              <a:rPr lang="tr-TR" dirty="0"/>
              <a:t>, </a:t>
            </a:r>
            <a:r>
              <a:rPr lang="tr-TR" dirty="0" err="1"/>
              <a:t>Firefox</a:t>
            </a:r>
            <a:r>
              <a:rPr lang="tr-TR" dirty="0"/>
              <a:t>, vb.)</a:t>
            </a:r>
          </a:p>
        </p:txBody>
      </p:sp>
      <p:sp>
        <p:nvSpPr>
          <p:cNvPr id="6" name="Unvan 1">
            <a:extLst>
              <a:ext uri="{FF2B5EF4-FFF2-40B4-BE49-F238E27FC236}">
                <a16:creationId xmlns:a16="http://schemas.microsoft.com/office/drawing/2014/main" id="{AC3056BD-D4F2-438B-9227-6A44107332F7}"/>
              </a:ext>
            </a:extLst>
          </p:cNvPr>
          <p:cNvSpPr txBox="1">
            <a:spLocks/>
          </p:cNvSpPr>
          <p:nvPr/>
        </p:nvSpPr>
        <p:spPr>
          <a:xfrm>
            <a:off x="1080000" y="3780000"/>
            <a:ext cx="10080000" cy="7200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err="1"/>
              <a:t>Hybrid</a:t>
            </a:r>
            <a:r>
              <a:rPr lang="tr-TR" dirty="0"/>
              <a:t> Applications</a:t>
            </a:r>
          </a:p>
        </p:txBody>
      </p:sp>
      <p:sp>
        <p:nvSpPr>
          <p:cNvPr id="7" name="İçerik Yer Tutucusu 2">
            <a:extLst>
              <a:ext uri="{FF2B5EF4-FFF2-40B4-BE49-F238E27FC236}">
                <a16:creationId xmlns:a16="http://schemas.microsoft.com/office/drawing/2014/main" id="{51B13B9A-E87D-4F22-A406-947ACD344E29}"/>
              </a:ext>
            </a:extLst>
          </p:cNvPr>
          <p:cNvSpPr txBox="1">
            <a:spLocks/>
          </p:cNvSpPr>
          <p:nvPr/>
        </p:nvSpPr>
        <p:spPr>
          <a:xfrm>
            <a:off x="1080000" y="4680000"/>
            <a:ext cx="10080000" cy="1080000"/>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tr-TR" dirty="0"/>
              <a:t>Diğer iki türün birlikteliği şeklinde düşünülebilir; hem mobil cihazdaki dosya işlemlerinin hem de sunucuyla olan web tabanlı servislerin (istek gönderme, cevap alma vb.) işlendiği uygulamalardır. Bu sebeple web teknolojileriyle uyumlu yazılım dilleri veya ifadeleri kullanılır. Örnek: HTML, CSS…</a:t>
            </a:r>
          </a:p>
        </p:txBody>
      </p:sp>
    </p:spTree>
    <p:extLst>
      <p:ext uri="{BB962C8B-B14F-4D97-AF65-F5344CB8AC3E}">
        <p14:creationId xmlns:p14="http://schemas.microsoft.com/office/powerpoint/2010/main" val="28202503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9A62D6C-783C-4167-AA9D-D3F863E671B4}"/>
              </a:ext>
            </a:extLst>
          </p:cNvPr>
          <p:cNvSpPr>
            <a:spLocks noGrp="1"/>
          </p:cNvSpPr>
          <p:nvPr>
            <p:ph idx="1"/>
          </p:nvPr>
        </p:nvSpPr>
        <p:spPr>
          <a:xfrm>
            <a:off x="913795" y="1507957"/>
            <a:ext cx="10353762" cy="4283243"/>
          </a:xfrm>
        </p:spPr>
        <p:txBody>
          <a:bodyPr>
            <a:normAutofit fontScale="85000" lnSpcReduction="10000"/>
          </a:bodyPr>
          <a:lstStyle/>
          <a:p>
            <a:pPr marL="36900" indent="0">
              <a:buNone/>
            </a:pPr>
            <a:r>
              <a:rPr lang="tr-TR" dirty="0"/>
              <a:t>Yazılım için gerekli olan tüm temel fonksiyonel testlerin ilk kez tamamlanması sonrasında en gerekliler olarak görülen şu test aşamaları uygulanır.</a:t>
            </a:r>
          </a:p>
          <a:p>
            <a:pPr marL="36900" indent="0">
              <a:buNone/>
            </a:pPr>
            <a:endParaRPr lang="tr-TR" dirty="0"/>
          </a:p>
          <a:p>
            <a:r>
              <a:rPr lang="tr-TR" dirty="0" err="1"/>
              <a:t>Usability</a:t>
            </a:r>
            <a:r>
              <a:rPr lang="tr-TR" dirty="0"/>
              <a:t> </a:t>
            </a:r>
            <a:r>
              <a:rPr lang="tr-TR" dirty="0" err="1"/>
              <a:t>Testing</a:t>
            </a:r>
            <a:r>
              <a:rPr lang="tr-TR" dirty="0"/>
              <a:t>: Kullanım kolaylığı ve beklentilerin karşılanması testi…</a:t>
            </a:r>
          </a:p>
          <a:p>
            <a:r>
              <a:rPr lang="tr-TR" dirty="0"/>
              <a:t>Compatibility </a:t>
            </a:r>
            <a:r>
              <a:rPr lang="tr-TR" dirty="0" err="1"/>
              <a:t>Testing</a:t>
            </a:r>
            <a:r>
              <a:rPr lang="tr-TR" dirty="0"/>
              <a:t>: Farklı ortamlardaki işleyiş testi…</a:t>
            </a:r>
          </a:p>
          <a:p>
            <a:r>
              <a:rPr lang="tr-TR" dirty="0" err="1"/>
              <a:t>Interface</a:t>
            </a:r>
            <a:r>
              <a:rPr lang="tr-TR" dirty="0"/>
              <a:t> </a:t>
            </a:r>
            <a:r>
              <a:rPr lang="tr-TR" dirty="0" err="1"/>
              <a:t>Testing</a:t>
            </a:r>
            <a:r>
              <a:rPr lang="tr-TR" dirty="0"/>
              <a:t>: </a:t>
            </a:r>
            <a:r>
              <a:rPr lang="tr-TR" dirty="0" err="1"/>
              <a:t>Arayüz</a:t>
            </a:r>
            <a:r>
              <a:rPr lang="tr-TR" dirty="0"/>
              <a:t> testi…</a:t>
            </a:r>
          </a:p>
          <a:p>
            <a:r>
              <a:rPr lang="tr-TR" dirty="0"/>
              <a:t>Services </a:t>
            </a:r>
            <a:r>
              <a:rPr lang="tr-TR" dirty="0" err="1"/>
              <a:t>Testing</a:t>
            </a:r>
            <a:r>
              <a:rPr lang="tr-TR" dirty="0"/>
              <a:t>: Online ve Offline durumlardaki servislerin kullanılabilirliği testi…</a:t>
            </a:r>
          </a:p>
          <a:p>
            <a:r>
              <a:rPr lang="tr-TR" dirty="0" err="1"/>
              <a:t>Low</a:t>
            </a:r>
            <a:r>
              <a:rPr lang="tr-TR" dirty="0"/>
              <a:t>-Level </a:t>
            </a:r>
            <a:r>
              <a:rPr lang="tr-TR" dirty="0" err="1"/>
              <a:t>resource</a:t>
            </a:r>
            <a:r>
              <a:rPr lang="tr-TR" dirty="0"/>
              <a:t> </a:t>
            </a:r>
            <a:r>
              <a:rPr lang="tr-TR" dirty="0" err="1"/>
              <a:t>Testing</a:t>
            </a:r>
            <a:r>
              <a:rPr lang="tr-TR" dirty="0"/>
              <a:t>: Bellek kullanımı, gereksiz dosyaların temizlenmesi…</a:t>
            </a:r>
          </a:p>
          <a:p>
            <a:r>
              <a:rPr lang="tr-TR" dirty="0" err="1"/>
              <a:t>Performance</a:t>
            </a:r>
            <a:r>
              <a:rPr lang="tr-TR" dirty="0"/>
              <a:t> </a:t>
            </a:r>
            <a:r>
              <a:rPr lang="tr-TR" dirty="0" err="1"/>
              <a:t>Testing</a:t>
            </a:r>
            <a:r>
              <a:rPr lang="tr-TR" dirty="0"/>
              <a:t>: Farklı bağlantı ve güç durumlarında işleyiş, pil kullanımı…</a:t>
            </a:r>
          </a:p>
          <a:p>
            <a:r>
              <a:rPr lang="tr-TR" dirty="0" err="1"/>
              <a:t>Operational</a:t>
            </a:r>
            <a:r>
              <a:rPr lang="tr-TR" dirty="0"/>
              <a:t> </a:t>
            </a:r>
            <a:r>
              <a:rPr lang="tr-TR" dirty="0" err="1"/>
              <a:t>Testing</a:t>
            </a:r>
            <a:r>
              <a:rPr lang="tr-TR" dirty="0"/>
              <a:t>: Sistemin çökmesi cihazın kapanması gibi durumlarda uygulamanın davranışı…</a:t>
            </a:r>
          </a:p>
          <a:p>
            <a:r>
              <a:rPr lang="tr-TR" dirty="0" err="1"/>
              <a:t>Install</a:t>
            </a:r>
            <a:r>
              <a:rPr lang="tr-TR" dirty="0"/>
              <a:t>/</a:t>
            </a:r>
            <a:r>
              <a:rPr lang="tr-TR" dirty="0" err="1"/>
              <a:t>Uninstall</a:t>
            </a:r>
            <a:r>
              <a:rPr lang="tr-TR" dirty="0"/>
              <a:t> </a:t>
            </a:r>
            <a:r>
              <a:rPr lang="tr-TR" dirty="0" err="1"/>
              <a:t>Testing</a:t>
            </a:r>
            <a:r>
              <a:rPr lang="tr-TR" dirty="0"/>
              <a:t>: Silme, yükleme, güncelleme alma işlemlerinin testi…</a:t>
            </a:r>
          </a:p>
          <a:p>
            <a:r>
              <a:rPr lang="tr-TR" dirty="0"/>
              <a:t>Security </a:t>
            </a:r>
            <a:r>
              <a:rPr lang="tr-TR" dirty="0" err="1"/>
              <a:t>Testing</a:t>
            </a:r>
            <a:r>
              <a:rPr lang="tr-TR" dirty="0"/>
              <a:t>: Verilerin ve kullanıcıların güvende olup olmadığı testi…</a:t>
            </a:r>
          </a:p>
        </p:txBody>
      </p:sp>
      <p:sp>
        <p:nvSpPr>
          <p:cNvPr id="4" name="Unvan 1">
            <a:extLst>
              <a:ext uri="{FF2B5EF4-FFF2-40B4-BE49-F238E27FC236}">
                <a16:creationId xmlns:a16="http://schemas.microsoft.com/office/drawing/2014/main" id="{C7D7C1C3-37E5-4ABA-BBA5-E3DE600506CC}"/>
              </a:ext>
            </a:extLst>
          </p:cNvPr>
          <p:cNvSpPr>
            <a:spLocks noGrp="1"/>
          </p:cNvSpPr>
          <p:nvPr>
            <p:ph type="title"/>
          </p:nvPr>
        </p:nvSpPr>
        <p:spPr>
          <a:xfrm>
            <a:off x="1080000" y="540000"/>
            <a:ext cx="10080000" cy="720000"/>
          </a:xfrm>
        </p:spPr>
        <p:txBody>
          <a:bodyPr/>
          <a:lstStyle/>
          <a:p>
            <a:r>
              <a:rPr lang="tr-TR" dirty="0"/>
              <a:t>Temel Aşamalar</a:t>
            </a:r>
          </a:p>
        </p:txBody>
      </p:sp>
    </p:spTree>
    <p:extLst>
      <p:ext uri="{BB962C8B-B14F-4D97-AF65-F5344CB8AC3E}">
        <p14:creationId xmlns:p14="http://schemas.microsoft.com/office/powerpoint/2010/main" val="227483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B809B5D-16CA-414A-9334-731972033236}"/>
              </a:ext>
            </a:extLst>
          </p:cNvPr>
          <p:cNvSpPr>
            <a:spLocks noGrp="1"/>
          </p:cNvSpPr>
          <p:nvPr>
            <p:ph type="title"/>
          </p:nvPr>
        </p:nvSpPr>
        <p:spPr>
          <a:xfrm>
            <a:off x="720000" y="540000"/>
            <a:ext cx="10800000" cy="1080000"/>
          </a:xfrm>
        </p:spPr>
        <p:txBody>
          <a:bodyPr>
            <a:normAutofit/>
          </a:bodyPr>
          <a:lstStyle/>
          <a:p>
            <a:r>
              <a:rPr lang="tr-TR" dirty="0"/>
              <a:t>Top-</a:t>
            </a:r>
            <a:r>
              <a:rPr lang="tr-TR" dirty="0" err="1"/>
              <a:t>Down</a:t>
            </a:r>
            <a:r>
              <a:rPr lang="tr-TR" dirty="0"/>
              <a:t> Integration Test</a:t>
            </a:r>
          </a:p>
        </p:txBody>
      </p:sp>
      <p:sp>
        <p:nvSpPr>
          <p:cNvPr id="3" name="İçerik Yer Tutucusu 2">
            <a:extLst>
              <a:ext uri="{FF2B5EF4-FFF2-40B4-BE49-F238E27FC236}">
                <a16:creationId xmlns:a16="http://schemas.microsoft.com/office/drawing/2014/main" id="{5D77DA8F-0CE0-43B7-BBAE-4D4F21E8B64F}"/>
              </a:ext>
            </a:extLst>
          </p:cNvPr>
          <p:cNvSpPr>
            <a:spLocks noGrp="1"/>
          </p:cNvSpPr>
          <p:nvPr>
            <p:ph idx="1"/>
          </p:nvPr>
        </p:nvSpPr>
        <p:spPr>
          <a:xfrm>
            <a:off x="1800000" y="1620000"/>
            <a:ext cx="9000000" cy="1080000"/>
          </a:xfrm>
          <a:ln>
            <a:noFill/>
          </a:ln>
        </p:spPr>
        <p:txBody>
          <a:bodyPr>
            <a:normAutofit fontScale="77500" lnSpcReduction="20000"/>
          </a:bodyPr>
          <a:lstStyle/>
          <a:p>
            <a:pPr marL="36900" indent="0">
              <a:buNone/>
            </a:pPr>
            <a:r>
              <a:rPr lang="tr-TR" dirty="0">
                <a:effectLst/>
              </a:rPr>
              <a:t>Bu entegrasyon testindeki amaç ise modüller arası geçiş yapılırken hatalı olan modülün kolay bir şekilde bulunabilmesini sağlamaktır. Test işlemi yukarıdan aşağı doğru gerçekleşmektedir ve her birinin test işleminden başarılı bir şekilde geçerek ilerlemesi gerekmektedir. Her bir modül testleri </a:t>
            </a:r>
            <a:r>
              <a:rPr lang="tr-TR" dirty="0" err="1">
                <a:effectLst/>
              </a:rPr>
              <a:t>stub</a:t>
            </a:r>
            <a:r>
              <a:rPr lang="tr-TR" dirty="0">
                <a:effectLst/>
              </a:rPr>
              <a:t> olarak adlandırılmaktadır. Modül ağacının son bacaklarında ise her bir </a:t>
            </a:r>
            <a:r>
              <a:rPr lang="tr-TR" dirty="0" err="1">
                <a:effectLst/>
              </a:rPr>
              <a:t>stub</a:t>
            </a:r>
            <a:r>
              <a:rPr lang="tr-TR" dirty="0">
                <a:effectLst/>
              </a:rPr>
              <a:t> kendi içerisinde test edilerek test işlemi sonuçlandırılır.</a:t>
            </a:r>
            <a:endParaRPr lang="tr-TR" dirty="0"/>
          </a:p>
        </p:txBody>
      </p:sp>
      <p:pic>
        <p:nvPicPr>
          <p:cNvPr id="2050" name="Picture 2" descr="https://www.gokhan-gokalp.com/wp-content/uploads/2015/09/top-down-integration-test.png">
            <a:extLst>
              <a:ext uri="{FF2B5EF4-FFF2-40B4-BE49-F238E27FC236}">
                <a16:creationId xmlns:a16="http://schemas.microsoft.com/office/drawing/2014/main" id="{18B4488D-8E23-4316-A080-18D2E882E8B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0" y="2880000"/>
            <a:ext cx="5040000" cy="3240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3098856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CA1A1C0-E09F-48C2-A159-CF9D7F986829}"/>
              </a:ext>
            </a:extLst>
          </p:cNvPr>
          <p:cNvSpPr>
            <a:spLocks noGrp="1"/>
          </p:cNvSpPr>
          <p:nvPr>
            <p:ph type="title"/>
          </p:nvPr>
        </p:nvSpPr>
        <p:spPr/>
        <p:txBody>
          <a:bodyPr/>
          <a:lstStyle/>
          <a:p>
            <a:r>
              <a:rPr lang="tr-TR" dirty="0"/>
              <a:t>STRATEJİ BELİRLEME</a:t>
            </a:r>
          </a:p>
        </p:txBody>
      </p:sp>
      <p:sp>
        <p:nvSpPr>
          <p:cNvPr id="3" name="İçerik Yer Tutucusu 2">
            <a:extLst>
              <a:ext uri="{FF2B5EF4-FFF2-40B4-BE49-F238E27FC236}">
                <a16:creationId xmlns:a16="http://schemas.microsoft.com/office/drawing/2014/main" id="{1B14D052-D643-4803-96EF-02FCE31D920A}"/>
              </a:ext>
            </a:extLst>
          </p:cNvPr>
          <p:cNvSpPr>
            <a:spLocks noGrp="1"/>
          </p:cNvSpPr>
          <p:nvPr>
            <p:ph idx="1"/>
          </p:nvPr>
        </p:nvSpPr>
        <p:spPr/>
        <p:txBody>
          <a:bodyPr>
            <a:normAutofit lnSpcReduction="10000"/>
          </a:bodyPr>
          <a:lstStyle/>
          <a:p>
            <a:pPr marL="36900" indent="0">
              <a:buNone/>
            </a:pPr>
            <a:r>
              <a:rPr lang="tr-TR" dirty="0"/>
              <a:t>Anlatılan bilgilerin ışığında geliştirilmiş veya geliştirilecek olan uygulama için tüm kalite ve performans kurallarının yerine getirildiği bir test stratejisi geliştirmeliyiz. Bu bağlamda değerlendirecek olduklarımızı şu başlıklarla inceleyelim:</a:t>
            </a:r>
          </a:p>
          <a:p>
            <a:pPr marL="36900" indent="0">
              <a:buNone/>
            </a:pPr>
            <a:endParaRPr lang="tr-TR" dirty="0"/>
          </a:p>
          <a:p>
            <a:r>
              <a:rPr lang="tr-TR" dirty="0"/>
              <a:t>Environment Analysis</a:t>
            </a:r>
          </a:p>
          <a:p>
            <a:r>
              <a:rPr lang="tr-TR" dirty="0" err="1"/>
              <a:t>Emulators</a:t>
            </a:r>
            <a:endParaRPr lang="tr-TR" dirty="0"/>
          </a:p>
          <a:p>
            <a:r>
              <a:rPr lang="tr-TR" dirty="0" err="1"/>
              <a:t>Cloud</a:t>
            </a:r>
            <a:r>
              <a:rPr lang="tr-TR" dirty="0"/>
              <a:t> Computing </a:t>
            </a:r>
            <a:r>
              <a:rPr lang="tr-TR" dirty="0" err="1"/>
              <a:t>Based</a:t>
            </a:r>
            <a:endParaRPr lang="tr-TR" dirty="0"/>
          </a:p>
          <a:p>
            <a:r>
              <a:rPr lang="tr-TR" dirty="0"/>
              <a:t>Real </a:t>
            </a:r>
            <a:r>
              <a:rPr lang="tr-TR" dirty="0" err="1"/>
              <a:t>Devices</a:t>
            </a:r>
            <a:endParaRPr lang="tr-TR" dirty="0"/>
          </a:p>
          <a:p>
            <a:r>
              <a:rPr lang="tr-TR" dirty="0" err="1"/>
              <a:t>Automation</a:t>
            </a:r>
            <a:r>
              <a:rPr lang="tr-TR" dirty="0"/>
              <a:t> vs. Manual </a:t>
            </a:r>
            <a:r>
              <a:rPr lang="tr-TR" dirty="0" err="1"/>
              <a:t>Testing</a:t>
            </a:r>
            <a:endParaRPr lang="tr-TR" dirty="0"/>
          </a:p>
          <a:p>
            <a:r>
              <a:rPr lang="tr-TR" dirty="0"/>
              <a:t>Network </a:t>
            </a:r>
            <a:r>
              <a:rPr lang="tr-TR" dirty="0" err="1"/>
              <a:t>Configuration</a:t>
            </a:r>
            <a:endParaRPr lang="tr-TR" dirty="0"/>
          </a:p>
          <a:p>
            <a:endParaRPr lang="tr-TR" dirty="0"/>
          </a:p>
        </p:txBody>
      </p:sp>
    </p:spTree>
    <p:extLst>
      <p:ext uri="{BB962C8B-B14F-4D97-AF65-F5344CB8AC3E}">
        <p14:creationId xmlns:p14="http://schemas.microsoft.com/office/powerpoint/2010/main" val="9036343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4DBAEFA-4929-4A94-B046-4A0643BD5C5A}"/>
              </a:ext>
            </a:extLst>
          </p:cNvPr>
          <p:cNvSpPr>
            <a:spLocks noGrp="1"/>
          </p:cNvSpPr>
          <p:nvPr>
            <p:ph type="title"/>
          </p:nvPr>
        </p:nvSpPr>
        <p:spPr/>
        <p:txBody>
          <a:bodyPr/>
          <a:lstStyle/>
          <a:p>
            <a:r>
              <a:rPr lang="tr-TR" dirty="0"/>
              <a:t>Environment Analysis</a:t>
            </a:r>
          </a:p>
        </p:txBody>
      </p:sp>
      <p:sp>
        <p:nvSpPr>
          <p:cNvPr id="3" name="İçerik Yer Tutucusu 2">
            <a:extLst>
              <a:ext uri="{FF2B5EF4-FFF2-40B4-BE49-F238E27FC236}">
                <a16:creationId xmlns:a16="http://schemas.microsoft.com/office/drawing/2014/main" id="{02E7EFD2-8778-4260-BFEC-F0FA6ECE9C5B}"/>
              </a:ext>
            </a:extLst>
          </p:cNvPr>
          <p:cNvSpPr>
            <a:spLocks noGrp="1"/>
          </p:cNvSpPr>
          <p:nvPr>
            <p:ph idx="1"/>
          </p:nvPr>
        </p:nvSpPr>
        <p:spPr/>
        <p:txBody>
          <a:bodyPr/>
          <a:lstStyle/>
          <a:p>
            <a:pPr marL="36900" indent="0">
              <a:buNone/>
            </a:pPr>
            <a:r>
              <a:rPr lang="tr-TR" dirty="0"/>
              <a:t>Çevre analizi olarak çevirebileceğimiz bu strateji oluşturma adımında bahsedeceğimiz temel nokta, uygulamanın kullanım alanına göre ortamların (cihazlar, donanımlar vb.) belirlenmesi amacıyla yapılan ve maddi elverişlilik bakımından mümkünse geniş çaplı yapılması önerilen bir istatistiksel araştırma adımıdır.</a:t>
            </a:r>
          </a:p>
          <a:p>
            <a:pPr marL="36900" indent="0">
              <a:buNone/>
            </a:pPr>
            <a:endParaRPr lang="tr-TR" dirty="0"/>
          </a:p>
          <a:p>
            <a:pPr marL="36900" indent="0">
              <a:buNone/>
            </a:pPr>
            <a:r>
              <a:rPr lang="tr-TR" dirty="0"/>
              <a:t>Örneğin geliştirilen uygulamanın, kullanıcı kitlesi baz alınarak iyi bir araştırma sonucunda nerelerde, ne amaçla, hangi sıklıkla, özellikle de hangi cihazlarda kullanılacağı gibi, test planı oluşturma aşamasında oldukça önemli faydalar sağlayacak durumlar öngörülebilir.</a:t>
            </a:r>
          </a:p>
        </p:txBody>
      </p:sp>
    </p:spTree>
    <p:extLst>
      <p:ext uri="{BB962C8B-B14F-4D97-AF65-F5344CB8AC3E}">
        <p14:creationId xmlns:p14="http://schemas.microsoft.com/office/powerpoint/2010/main" val="3122556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CB37A63-585D-405B-A96C-5C4FB262195F}"/>
              </a:ext>
            </a:extLst>
          </p:cNvPr>
          <p:cNvSpPr>
            <a:spLocks noGrp="1"/>
          </p:cNvSpPr>
          <p:nvPr>
            <p:ph type="title"/>
          </p:nvPr>
        </p:nvSpPr>
        <p:spPr/>
        <p:txBody>
          <a:bodyPr/>
          <a:lstStyle/>
          <a:p>
            <a:r>
              <a:rPr lang="tr-TR" dirty="0" err="1"/>
              <a:t>Emulators</a:t>
            </a:r>
            <a:endParaRPr lang="tr-TR" dirty="0"/>
          </a:p>
        </p:txBody>
      </p:sp>
      <p:sp>
        <p:nvSpPr>
          <p:cNvPr id="3" name="İçerik Yer Tutucusu 2">
            <a:extLst>
              <a:ext uri="{FF2B5EF4-FFF2-40B4-BE49-F238E27FC236}">
                <a16:creationId xmlns:a16="http://schemas.microsoft.com/office/drawing/2014/main" id="{BA3D399F-256B-480F-A8C7-2D67B56045B1}"/>
              </a:ext>
            </a:extLst>
          </p:cNvPr>
          <p:cNvSpPr>
            <a:spLocks noGrp="1"/>
          </p:cNvSpPr>
          <p:nvPr>
            <p:ph idx="1"/>
          </p:nvPr>
        </p:nvSpPr>
        <p:spPr/>
        <p:txBody>
          <a:bodyPr>
            <a:normAutofit lnSpcReduction="10000"/>
          </a:bodyPr>
          <a:lstStyle/>
          <a:p>
            <a:pPr marL="36900" indent="0">
              <a:buNone/>
            </a:pPr>
            <a:r>
              <a:rPr lang="tr-TR" dirty="0"/>
              <a:t>Bu tarz araçlar test edilecek uygulamayı, bu uygulamanın türüne göre seçilecek doğru bir </a:t>
            </a:r>
            <a:r>
              <a:rPr lang="tr-TR" dirty="0" err="1"/>
              <a:t>emulator</a:t>
            </a:r>
            <a:r>
              <a:rPr lang="tr-TR" dirty="0"/>
              <a:t> ve </a:t>
            </a:r>
            <a:r>
              <a:rPr lang="tr-TR" dirty="0" err="1"/>
              <a:t>emulatörün</a:t>
            </a:r>
            <a:r>
              <a:rPr lang="tr-TR" dirty="0"/>
              <a:t> aktif kullanımı, yazılımın gerçek konumunu değiştirmeden aynı donanım üzerinde </a:t>
            </a:r>
            <a:r>
              <a:rPr lang="tr-TR" dirty="0" err="1"/>
              <a:t>simüle</a:t>
            </a:r>
            <a:r>
              <a:rPr lang="tr-TR" dirty="0"/>
              <a:t> edilmiş farklı donanım ortamlarında denenebilir kıldığında, bu tarz araçların kullanımı testin her aşaması için oldukça yararlıdır.</a:t>
            </a:r>
          </a:p>
          <a:p>
            <a:pPr marL="36900" indent="0">
              <a:buNone/>
            </a:pPr>
            <a:endParaRPr lang="tr-TR" dirty="0"/>
          </a:p>
          <a:p>
            <a:pPr marL="36900" indent="0">
              <a:buNone/>
            </a:pPr>
            <a:r>
              <a:rPr lang="tr-TR" dirty="0"/>
              <a:t>Tiplerine göre </a:t>
            </a:r>
            <a:r>
              <a:rPr lang="tr-TR" dirty="0" err="1"/>
              <a:t>Emülatörler</a:t>
            </a:r>
            <a:r>
              <a:rPr lang="tr-TR" dirty="0"/>
              <a:t>:</a:t>
            </a:r>
          </a:p>
          <a:p>
            <a:pPr marL="36900" indent="0">
              <a:buNone/>
            </a:pPr>
            <a:endParaRPr lang="tr-TR" dirty="0"/>
          </a:p>
          <a:p>
            <a:r>
              <a:rPr lang="tr-TR" dirty="0"/>
              <a:t>Device </a:t>
            </a:r>
            <a:r>
              <a:rPr lang="tr-TR" dirty="0" err="1"/>
              <a:t>Emulator</a:t>
            </a:r>
            <a:r>
              <a:rPr lang="tr-TR" dirty="0"/>
              <a:t>: Üretici firma tarafından sağlanır.</a:t>
            </a:r>
          </a:p>
          <a:p>
            <a:r>
              <a:rPr lang="tr-TR" dirty="0"/>
              <a:t>Browser </a:t>
            </a:r>
            <a:r>
              <a:rPr lang="tr-TR" dirty="0" err="1"/>
              <a:t>Emulator</a:t>
            </a:r>
            <a:r>
              <a:rPr lang="tr-TR" dirty="0"/>
              <a:t>: Bir mobil tarayıcı çevresi </a:t>
            </a:r>
            <a:r>
              <a:rPr lang="tr-TR" dirty="0" err="1"/>
              <a:t>simüle</a:t>
            </a:r>
            <a:r>
              <a:rPr lang="tr-TR" dirty="0"/>
              <a:t> eder.</a:t>
            </a:r>
          </a:p>
          <a:p>
            <a:r>
              <a:rPr lang="tr-TR" dirty="0"/>
              <a:t>OS </a:t>
            </a:r>
            <a:r>
              <a:rPr lang="tr-TR" dirty="0" err="1"/>
              <a:t>Emulator</a:t>
            </a:r>
            <a:r>
              <a:rPr lang="tr-TR" dirty="0"/>
              <a:t>: Örnek olarak Apple, </a:t>
            </a:r>
            <a:r>
              <a:rPr lang="tr-TR" dirty="0" err="1"/>
              <a:t>iPhone’un</a:t>
            </a:r>
            <a:r>
              <a:rPr lang="tr-TR" dirty="0"/>
              <a:t> yanı sıra Windows ve </a:t>
            </a:r>
            <a:r>
              <a:rPr lang="tr-TR" dirty="0" err="1"/>
              <a:t>Android</a:t>
            </a:r>
            <a:r>
              <a:rPr lang="tr-TR" dirty="0"/>
              <a:t> tabanlı telefonlar için de bu tarz </a:t>
            </a:r>
            <a:r>
              <a:rPr lang="tr-TR" dirty="0" err="1"/>
              <a:t>emülatörler</a:t>
            </a:r>
            <a:r>
              <a:rPr lang="tr-TR" dirty="0"/>
              <a:t> sağlamaktadır.</a:t>
            </a:r>
          </a:p>
        </p:txBody>
      </p:sp>
    </p:spTree>
    <p:extLst>
      <p:ext uri="{BB962C8B-B14F-4D97-AF65-F5344CB8AC3E}">
        <p14:creationId xmlns:p14="http://schemas.microsoft.com/office/powerpoint/2010/main" val="24162805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760B419-9F71-4DEC-9E21-E5E85B75267E}"/>
              </a:ext>
            </a:extLst>
          </p:cNvPr>
          <p:cNvSpPr>
            <a:spLocks noGrp="1"/>
          </p:cNvSpPr>
          <p:nvPr>
            <p:ph type="title"/>
          </p:nvPr>
        </p:nvSpPr>
        <p:spPr/>
        <p:txBody>
          <a:bodyPr/>
          <a:lstStyle/>
          <a:p>
            <a:r>
              <a:rPr lang="tr-TR" dirty="0"/>
              <a:t>Önerilen Araçlar (</a:t>
            </a:r>
            <a:r>
              <a:rPr lang="tr-TR" dirty="0" err="1"/>
              <a:t>Emulators</a:t>
            </a:r>
            <a:r>
              <a:rPr lang="tr-TR" dirty="0"/>
              <a:t>)</a:t>
            </a:r>
          </a:p>
        </p:txBody>
      </p:sp>
      <p:sp>
        <p:nvSpPr>
          <p:cNvPr id="3" name="İçerik Yer Tutucusu 2">
            <a:extLst>
              <a:ext uri="{FF2B5EF4-FFF2-40B4-BE49-F238E27FC236}">
                <a16:creationId xmlns:a16="http://schemas.microsoft.com/office/drawing/2014/main" id="{B033CE3E-DBBC-44A4-8B28-D05320681EBC}"/>
              </a:ext>
            </a:extLst>
          </p:cNvPr>
          <p:cNvSpPr>
            <a:spLocks noGrp="1"/>
          </p:cNvSpPr>
          <p:nvPr>
            <p:ph idx="1"/>
          </p:nvPr>
        </p:nvSpPr>
        <p:spPr/>
        <p:txBody>
          <a:bodyPr/>
          <a:lstStyle/>
          <a:p>
            <a:r>
              <a:rPr lang="tr-TR" dirty="0" err="1"/>
              <a:t>Experitest</a:t>
            </a:r>
            <a:endParaRPr lang="tr-TR" dirty="0"/>
          </a:p>
          <a:p>
            <a:r>
              <a:rPr lang="tr-TR" dirty="0"/>
              <a:t>Mobile Phone </a:t>
            </a:r>
            <a:r>
              <a:rPr lang="tr-TR" dirty="0" err="1"/>
              <a:t>Emulator</a:t>
            </a:r>
            <a:endParaRPr lang="tr-TR" dirty="0"/>
          </a:p>
          <a:p>
            <a:r>
              <a:rPr lang="tr-TR" dirty="0" err="1"/>
              <a:t>MobiReady</a:t>
            </a:r>
            <a:endParaRPr lang="tr-TR" dirty="0"/>
          </a:p>
          <a:p>
            <a:r>
              <a:rPr lang="tr-TR" dirty="0" err="1"/>
              <a:t>Responsivepx</a:t>
            </a:r>
            <a:endParaRPr lang="tr-TR" dirty="0"/>
          </a:p>
          <a:p>
            <a:r>
              <a:rPr lang="tr-TR" dirty="0" err="1"/>
              <a:t>Screenfly</a:t>
            </a:r>
            <a:endParaRPr lang="tr-TR" dirty="0"/>
          </a:p>
          <a:p>
            <a:pPr marL="36900" indent="0">
              <a:buNone/>
            </a:pPr>
            <a:endParaRPr lang="tr-TR" dirty="0"/>
          </a:p>
          <a:p>
            <a:pPr marL="36900" indent="0">
              <a:buNone/>
            </a:pPr>
            <a:endParaRPr lang="tr-TR" dirty="0"/>
          </a:p>
        </p:txBody>
      </p:sp>
    </p:spTree>
    <p:extLst>
      <p:ext uri="{BB962C8B-B14F-4D97-AF65-F5344CB8AC3E}">
        <p14:creationId xmlns:p14="http://schemas.microsoft.com/office/powerpoint/2010/main" val="5553395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1E5F41A-69C4-4203-917A-2F0BC5AD21B6}"/>
              </a:ext>
            </a:extLst>
          </p:cNvPr>
          <p:cNvSpPr>
            <a:spLocks noGrp="1"/>
          </p:cNvSpPr>
          <p:nvPr>
            <p:ph type="title"/>
          </p:nvPr>
        </p:nvSpPr>
        <p:spPr/>
        <p:txBody>
          <a:bodyPr/>
          <a:lstStyle/>
          <a:p>
            <a:r>
              <a:rPr lang="tr-TR" dirty="0" err="1"/>
              <a:t>Cloud</a:t>
            </a:r>
            <a:r>
              <a:rPr lang="tr-TR" dirty="0"/>
              <a:t> Computing </a:t>
            </a:r>
            <a:r>
              <a:rPr lang="tr-TR" dirty="0" err="1"/>
              <a:t>Based</a:t>
            </a:r>
            <a:endParaRPr lang="tr-TR" dirty="0"/>
          </a:p>
        </p:txBody>
      </p:sp>
      <p:sp>
        <p:nvSpPr>
          <p:cNvPr id="3" name="İçerik Yer Tutucusu 2">
            <a:extLst>
              <a:ext uri="{FF2B5EF4-FFF2-40B4-BE49-F238E27FC236}">
                <a16:creationId xmlns:a16="http://schemas.microsoft.com/office/drawing/2014/main" id="{4D080497-1DCF-456E-B79C-A8EDF656CD5D}"/>
              </a:ext>
            </a:extLst>
          </p:cNvPr>
          <p:cNvSpPr>
            <a:spLocks noGrp="1"/>
          </p:cNvSpPr>
          <p:nvPr>
            <p:ph idx="1"/>
          </p:nvPr>
        </p:nvSpPr>
        <p:spPr>
          <a:xfrm>
            <a:off x="913795" y="1732449"/>
            <a:ext cx="10353762" cy="970451"/>
          </a:xfrm>
        </p:spPr>
        <p:txBody>
          <a:bodyPr/>
          <a:lstStyle/>
          <a:p>
            <a:pPr marL="36900" indent="0">
              <a:buNone/>
            </a:pPr>
            <a:r>
              <a:rPr lang="tr-TR" dirty="0"/>
              <a:t>Ağa bağlanmış tüm sistem ve cihazların yazılımları, güncellemeleri gibi temel hizmetler bulut bilişim tabanlı yürütülebilir.</a:t>
            </a:r>
          </a:p>
          <a:p>
            <a:pPr marL="36900" indent="0">
              <a:buNone/>
            </a:pPr>
            <a:endParaRPr lang="tr-TR" dirty="0"/>
          </a:p>
          <a:p>
            <a:pPr marL="36900" indent="0">
              <a:buNone/>
            </a:pPr>
            <a:endParaRPr lang="tr-TR" dirty="0"/>
          </a:p>
        </p:txBody>
      </p:sp>
      <p:graphicFrame>
        <p:nvGraphicFramePr>
          <p:cNvPr id="4" name="Tablo 3">
            <a:extLst>
              <a:ext uri="{FF2B5EF4-FFF2-40B4-BE49-F238E27FC236}">
                <a16:creationId xmlns:a16="http://schemas.microsoft.com/office/drawing/2014/main" id="{AEBCF18C-9FB8-4B80-B93F-DB51BDACE221}"/>
              </a:ext>
            </a:extLst>
          </p:cNvPr>
          <p:cNvGraphicFramePr>
            <a:graphicFrameLocks noGrp="1"/>
          </p:cNvGraphicFramePr>
          <p:nvPr>
            <p:extLst>
              <p:ext uri="{D42A27DB-BD31-4B8C-83A1-F6EECF244321}">
                <p14:modId xmlns:p14="http://schemas.microsoft.com/office/powerpoint/2010/main" val="459259245"/>
              </p:ext>
            </p:extLst>
          </p:nvPr>
        </p:nvGraphicFramePr>
        <p:xfrm>
          <a:off x="1074821" y="3142024"/>
          <a:ext cx="9978190" cy="2865120"/>
        </p:xfrm>
        <a:graphic>
          <a:graphicData uri="http://schemas.openxmlformats.org/drawingml/2006/table">
            <a:tbl>
              <a:tblPr firstRow="1" bandRow="1">
                <a:tableStyleId>{5C22544A-7EE6-4342-B048-85BDC9FD1C3A}</a:tableStyleId>
              </a:tblPr>
              <a:tblGrid>
                <a:gridCol w="4989095">
                  <a:extLst>
                    <a:ext uri="{9D8B030D-6E8A-4147-A177-3AD203B41FA5}">
                      <a16:colId xmlns:a16="http://schemas.microsoft.com/office/drawing/2014/main" val="1072440444"/>
                    </a:ext>
                  </a:extLst>
                </a:gridCol>
                <a:gridCol w="4989095">
                  <a:extLst>
                    <a:ext uri="{9D8B030D-6E8A-4147-A177-3AD203B41FA5}">
                      <a16:colId xmlns:a16="http://schemas.microsoft.com/office/drawing/2014/main" val="1403722907"/>
                    </a:ext>
                  </a:extLst>
                </a:gridCol>
              </a:tblGrid>
              <a:tr h="370840">
                <a:tc>
                  <a:txBody>
                    <a:bodyPr/>
                    <a:lstStyle/>
                    <a:p>
                      <a:r>
                        <a:rPr lang="tr-TR" dirty="0">
                          <a:solidFill>
                            <a:srgbClr val="00B050"/>
                          </a:solidFill>
                        </a:rPr>
                        <a:t>ARTILAR</a:t>
                      </a:r>
                    </a:p>
                  </a:txBody>
                  <a:tcPr/>
                </a:tc>
                <a:tc>
                  <a:txBody>
                    <a:bodyPr/>
                    <a:lstStyle/>
                    <a:p>
                      <a:r>
                        <a:rPr lang="tr-TR" dirty="0">
                          <a:solidFill>
                            <a:srgbClr val="FF0000"/>
                          </a:solidFill>
                        </a:rPr>
                        <a:t>EKSİLER</a:t>
                      </a:r>
                    </a:p>
                  </a:txBody>
                  <a:tcPr/>
                </a:tc>
                <a:extLst>
                  <a:ext uri="{0D108BD9-81ED-4DB2-BD59-A6C34878D82A}">
                    <a16:rowId xmlns:a16="http://schemas.microsoft.com/office/drawing/2014/main" val="2526892690"/>
                  </a:ext>
                </a:extLst>
              </a:tr>
              <a:tr h="370840">
                <a:tc>
                  <a:txBody>
                    <a:bodyPr/>
                    <a:lstStyle/>
                    <a:p>
                      <a:r>
                        <a:rPr lang="tr-TR" dirty="0">
                          <a:solidFill>
                            <a:schemeClr val="bg1"/>
                          </a:solidFill>
                        </a:rPr>
                        <a:t>Sınırsız bellek imkanı ve iş gücü paylaşımı</a:t>
                      </a:r>
                    </a:p>
                  </a:txBody>
                  <a:tcPr/>
                </a:tc>
                <a:tc>
                  <a:txBody>
                    <a:bodyPr/>
                    <a:lstStyle/>
                    <a:p>
                      <a:r>
                        <a:rPr lang="tr-TR" dirty="0"/>
                        <a:t>Kısıtlı kontrol (kısıtlı detay)</a:t>
                      </a:r>
                    </a:p>
                  </a:txBody>
                  <a:tcPr/>
                </a:tc>
                <a:extLst>
                  <a:ext uri="{0D108BD9-81ED-4DB2-BD59-A6C34878D82A}">
                    <a16:rowId xmlns:a16="http://schemas.microsoft.com/office/drawing/2014/main" val="2831888567"/>
                  </a:ext>
                </a:extLst>
              </a:tr>
              <a:tr h="370840">
                <a:tc>
                  <a:txBody>
                    <a:bodyPr/>
                    <a:lstStyle/>
                    <a:p>
                      <a:r>
                        <a:rPr lang="tr-TR" dirty="0"/>
                        <a:t>Uzaktan tüm sistem ve cihazlara erişim imkanı</a:t>
                      </a:r>
                    </a:p>
                  </a:txBody>
                  <a:tcPr/>
                </a:tc>
                <a:tc>
                  <a:txBody>
                    <a:bodyPr/>
                    <a:lstStyle/>
                    <a:p>
                      <a:r>
                        <a:rPr lang="tr-TR" dirty="0"/>
                        <a:t>İnternet bağlantı sorunları</a:t>
                      </a:r>
                    </a:p>
                  </a:txBody>
                  <a:tcPr/>
                </a:tc>
                <a:extLst>
                  <a:ext uri="{0D108BD9-81ED-4DB2-BD59-A6C34878D82A}">
                    <a16:rowId xmlns:a16="http://schemas.microsoft.com/office/drawing/2014/main" val="2619623656"/>
                  </a:ext>
                </a:extLst>
              </a:tr>
              <a:tr h="370840">
                <a:tc>
                  <a:txBody>
                    <a:bodyPr/>
                    <a:lstStyle/>
                    <a:p>
                      <a:r>
                        <a:rPr lang="tr-TR" dirty="0"/>
                        <a:t>Hızlı ve çabuk veri paylaşımı</a:t>
                      </a:r>
                    </a:p>
                  </a:txBody>
                  <a:tcPr/>
                </a:tc>
                <a:tc>
                  <a:txBody>
                    <a:bodyPr/>
                    <a:lstStyle/>
                    <a:p>
                      <a:r>
                        <a:rPr lang="tr-TR" dirty="0"/>
                        <a:t>Güvenlik ve gizlilik sorunları</a:t>
                      </a:r>
                    </a:p>
                  </a:txBody>
                  <a:tcPr/>
                </a:tc>
                <a:extLst>
                  <a:ext uri="{0D108BD9-81ED-4DB2-BD59-A6C34878D82A}">
                    <a16:rowId xmlns:a16="http://schemas.microsoft.com/office/drawing/2014/main" val="706450350"/>
                  </a:ext>
                </a:extLst>
              </a:tr>
              <a:tr h="370840">
                <a:tc>
                  <a:txBody>
                    <a:bodyPr/>
                    <a:lstStyle/>
                    <a:p>
                      <a:r>
                        <a:rPr lang="tr-TR" dirty="0"/>
                        <a:t>Web tabanlı </a:t>
                      </a:r>
                      <a:r>
                        <a:rPr lang="tr-TR" dirty="0" err="1"/>
                        <a:t>arayüz</a:t>
                      </a:r>
                      <a:endParaRPr lang="tr-TR" dirty="0"/>
                    </a:p>
                  </a:txBody>
                  <a:tcPr/>
                </a:tc>
                <a:tc>
                  <a:txBody>
                    <a:bodyPr/>
                    <a:lstStyle/>
                    <a:p>
                      <a:endParaRPr lang="tr-TR" dirty="0"/>
                    </a:p>
                  </a:txBody>
                  <a:tcPr/>
                </a:tc>
                <a:extLst>
                  <a:ext uri="{0D108BD9-81ED-4DB2-BD59-A6C34878D82A}">
                    <a16:rowId xmlns:a16="http://schemas.microsoft.com/office/drawing/2014/main" val="3738307567"/>
                  </a:ext>
                </a:extLst>
              </a:tr>
              <a:tr h="370840">
                <a:tc>
                  <a:txBody>
                    <a:bodyPr/>
                    <a:lstStyle/>
                    <a:p>
                      <a:r>
                        <a:rPr lang="tr-TR" dirty="0"/>
                        <a:t>Eş zamanlı senaryo koşturma imkanı (birden fazla cihazın eş zamanlı test edilmesi)</a:t>
                      </a:r>
                    </a:p>
                  </a:txBody>
                  <a:tcPr/>
                </a:tc>
                <a:tc>
                  <a:txBody>
                    <a:bodyPr/>
                    <a:lstStyle/>
                    <a:p>
                      <a:endParaRPr lang="tr-TR"/>
                    </a:p>
                  </a:txBody>
                  <a:tcPr/>
                </a:tc>
                <a:extLst>
                  <a:ext uri="{0D108BD9-81ED-4DB2-BD59-A6C34878D82A}">
                    <a16:rowId xmlns:a16="http://schemas.microsoft.com/office/drawing/2014/main" val="3721850874"/>
                  </a:ext>
                </a:extLst>
              </a:tr>
              <a:tr h="370840">
                <a:tc>
                  <a:txBody>
                    <a:bodyPr/>
                    <a:lstStyle/>
                    <a:p>
                      <a:endParaRPr lang="tr-TR"/>
                    </a:p>
                  </a:txBody>
                  <a:tcPr/>
                </a:tc>
                <a:tc>
                  <a:txBody>
                    <a:bodyPr/>
                    <a:lstStyle/>
                    <a:p>
                      <a:endParaRPr lang="tr-TR" dirty="0"/>
                    </a:p>
                  </a:txBody>
                  <a:tcPr/>
                </a:tc>
                <a:extLst>
                  <a:ext uri="{0D108BD9-81ED-4DB2-BD59-A6C34878D82A}">
                    <a16:rowId xmlns:a16="http://schemas.microsoft.com/office/drawing/2014/main" val="1760074399"/>
                  </a:ext>
                </a:extLst>
              </a:tr>
            </a:tbl>
          </a:graphicData>
        </a:graphic>
      </p:graphicFrame>
    </p:spTree>
    <p:extLst>
      <p:ext uri="{BB962C8B-B14F-4D97-AF65-F5344CB8AC3E}">
        <p14:creationId xmlns:p14="http://schemas.microsoft.com/office/powerpoint/2010/main" val="1697088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4ACE3DD-D0B3-440D-9AAA-E6E4A08D623B}"/>
              </a:ext>
            </a:extLst>
          </p:cNvPr>
          <p:cNvSpPr>
            <a:spLocks noGrp="1"/>
          </p:cNvSpPr>
          <p:nvPr>
            <p:ph type="title"/>
          </p:nvPr>
        </p:nvSpPr>
        <p:spPr/>
        <p:txBody>
          <a:bodyPr>
            <a:normAutofit/>
          </a:bodyPr>
          <a:lstStyle/>
          <a:p>
            <a:r>
              <a:rPr lang="tr-TR" dirty="0"/>
              <a:t>Real </a:t>
            </a:r>
            <a:r>
              <a:rPr lang="tr-TR" dirty="0" err="1"/>
              <a:t>Devices</a:t>
            </a:r>
            <a:endParaRPr lang="tr-TR" dirty="0"/>
          </a:p>
        </p:txBody>
      </p:sp>
      <p:sp>
        <p:nvSpPr>
          <p:cNvPr id="3" name="İçerik Yer Tutucusu 2">
            <a:extLst>
              <a:ext uri="{FF2B5EF4-FFF2-40B4-BE49-F238E27FC236}">
                <a16:creationId xmlns:a16="http://schemas.microsoft.com/office/drawing/2014/main" id="{2B063B5C-8944-4A4E-9A6C-EAEB051129EB}"/>
              </a:ext>
            </a:extLst>
          </p:cNvPr>
          <p:cNvSpPr>
            <a:spLocks noGrp="1"/>
          </p:cNvSpPr>
          <p:nvPr>
            <p:ph idx="1"/>
          </p:nvPr>
        </p:nvSpPr>
        <p:spPr/>
        <p:txBody>
          <a:bodyPr>
            <a:normAutofit fontScale="92500" lnSpcReduction="10000"/>
          </a:bodyPr>
          <a:lstStyle/>
          <a:p>
            <a:pPr marL="36900" indent="0">
              <a:buNone/>
            </a:pPr>
            <a:r>
              <a:rPr lang="tr-TR" dirty="0" err="1"/>
              <a:t>Emülatörlerle</a:t>
            </a:r>
            <a:r>
              <a:rPr lang="tr-TR" dirty="0"/>
              <a:t> yapılan testlerden farklı olarak uygulamaların bazı özelliklerinin gerçek cihazlar üzerinde de denenmesi önerilir. Bunun sebebini basitçe şu örneklerle aktarabiliriz:</a:t>
            </a:r>
          </a:p>
          <a:p>
            <a:pPr marL="36900" indent="0">
              <a:buNone/>
            </a:pPr>
            <a:endParaRPr lang="tr-TR" dirty="0"/>
          </a:p>
          <a:p>
            <a:r>
              <a:rPr lang="tr-TR" dirty="0"/>
              <a:t>Testin yapılacağı cihazın, </a:t>
            </a:r>
            <a:r>
              <a:rPr lang="tr-TR" dirty="0" err="1"/>
              <a:t>emulator</a:t>
            </a:r>
            <a:r>
              <a:rPr lang="tr-TR" dirty="0"/>
              <a:t> tarafından yeterince iyi </a:t>
            </a:r>
            <a:r>
              <a:rPr lang="tr-TR" dirty="0" err="1"/>
              <a:t>simüle</a:t>
            </a:r>
            <a:r>
              <a:rPr lang="tr-TR" dirty="0"/>
              <a:t> edilememiş olması</a:t>
            </a:r>
          </a:p>
          <a:p>
            <a:r>
              <a:rPr lang="tr-TR" dirty="0"/>
              <a:t>Cihaz, tarafından </a:t>
            </a:r>
            <a:r>
              <a:rPr lang="tr-TR" dirty="0" err="1"/>
              <a:t>simüle</a:t>
            </a:r>
            <a:r>
              <a:rPr lang="tr-TR" dirty="0"/>
              <a:t> edilen </a:t>
            </a:r>
            <a:r>
              <a:rPr lang="tr-TR" dirty="0" err="1"/>
              <a:t>emulatörden</a:t>
            </a:r>
            <a:r>
              <a:rPr lang="tr-TR" dirty="0"/>
              <a:t> daha güncel bir durumda olması</a:t>
            </a:r>
          </a:p>
          <a:p>
            <a:r>
              <a:rPr lang="tr-TR" dirty="0"/>
              <a:t>Cihaza ait bazı fiziksel özelliklerin, denenecek olan test adımlarınca önemli oluşu fakat fiziksel farklılıklardan dolayı </a:t>
            </a:r>
            <a:r>
              <a:rPr lang="tr-TR" dirty="0" err="1"/>
              <a:t>emülatör</a:t>
            </a:r>
            <a:r>
              <a:rPr lang="tr-TR" dirty="0"/>
              <a:t> tarafından böyle bir simülasyon gerçekleştirilemeyecek olması</a:t>
            </a:r>
          </a:p>
          <a:p>
            <a:pPr marL="36900" indent="0">
              <a:buNone/>
            </a:pPr>
            <a:endParaRPr lang="tr-TR" dirty="0"/>
          </a:p>
          <a:p>
            <a:pPr marL="36900" indent="0">
              <a:buNone/>
            </a:pPr>
            <a:r>
              <a:rPr lang="tr-TR" dirty="0"/>
              <a:t>Not: Tüm bu durumların yaşanmadığını ve tüm testlerin </a:t>
            </a:r>
            <a:r>
              <a:rPr lang="tr-TR" dirty="0" err="1"/>
              <a:t>emülatör</a:t>
            </a:r>
            <a:r>
              <a:rPr lang="tr-TR" dirty="0"/>
              <a:t> üzerinden yapılabileceğine kesin gözlerle bakılsa dahi öngörülemeyebilecek bazı faktörlerin de denenmiş olmasının önemi ışığında, mümkünse bu aşama için bir zaman yatırımında bulunmak yanlış olmayacaktır.</a:t>
            </a:r>
          </a:p>
        </p:txBody>
      </p:sp>
    </p:spTree>
    <p:extLst>
      <p:ext uri="{BB962C8B-B14F-4D97-AF65-F5344CB8AC3E}">
        <p14:creationId xmlns:p14="http://schemas.microsoft.com/office/powerpoint/2010/main" val="12963555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25F3DE0-8E98-4BAB-A7DE-F361812E236C}"/>
              </a:ext>
            </a:extLst>
          </p:cNvPr>
          <p:cNvSpPr>
            <a:spLocks noGrp="1"/>
          </p:cNvSpPr>
          <p:nvPr>
            <p:ph type="title"/>
          </p:nvPr>
        </p:nvSpPr>
        <p:spPr/>
        <p:txBody>
          <a:bodyPr/>
          <a:lstStyle/>
          <a:p>
            <a:r>
              <a:rPr lang="tr-TR"/>
              <a:t>Automation vs. Manual Testing</a:t>
            </a:r>
            <a:endParaRPr lang="tr-TR" dirty="0"/>
          </a:p>
        </p:txBody>
      </p:sp>
      <p:sp>
        <p:nvSpPr>
          <p:cNvPr id="3" name="İçerik Yer Tutucusu 2">
            <a:extLst>
              <a:ext uri="{FF2B5EF4-FFF2-40B4-BE49-F238E27FC236}">
                <a16:creationId xmlns:a16="http://schemas.microsoft.com/office/drawing/2014/main" id="{DCB24505-0FE8-43AD-BD83-7706C40A0C81}"/>
              </a:ext>
            </a:extLst>
          </p:cNvPr>
          <p:cNvSpPr>
            <a:spLocks noGrp="1"/>
          </p:cNvSpPr>
          <p:nvPr>
            <p:ph idx="1"/>
          </p:nvPr>
        </p:nvSpPr>
        <p:spPr/>
        <p:txBody>
          <a:bodyPr>
            <a:normAutofit lnSpcReduction="10000"/>
          </a:bodyPr>
          <a:lstStyle/>
          <a:p>
            <a:pPr marL="36900" indent="0">
              <a:buNone/>
            </a:pPr>
            <a:r>
              <a:rPr lang="tr-TR" dirty="0"/>
              <a:t>Yazılımın otomatik veya elle test edilmesi arasındaki farklılıklar ve hangi durumda hangisi tercih edilmeli?</a:t>
            </a:r>
          </a:p>
          <a:p>
            <a:r>
              <a:rPr lang="tr-TR" dirty="0"/>
              <a:t>Yeni bir işlev eklenmişse,</a:t>
            </a:r>
          </a:p>
          <a:p>
            <a:r>
              <a:rPr lang="tr-TR" dirty="0"/>
              <a:t>Test tekrar gerekliliği sayısı az ise,</a:t>
            </a:r>
          </a:p>
          <a:p>
            <a:pPr marL="36900" indent="0">
              <a:buNone/>
            </a:pPr>
            <a:r>
              <a:rPr lang="tr-TR" dirty="0"/>
              <a:t>Bu tür testlerin elle yapılması önerilir.</a:t>
            </a:r>
          </a:p>
          <a:p>
            <a:pPr marL="36900" indent="0">
              <a:buNone/>
            </a:pPr>
            <a:endParaRPr lang="tr-TR" dirty="0"/>
          </a:p>
          <a:p>
            <a:pPr marL="36900" indent="0">
              <a:buNone/>
            </a:pPr>
            <a:r>
              <a:rPr lang="tr-TR" dirty="0"/>
              <a:t>Öte yandan;</a:t>
            </a:r>
          </a:p>
          <a:p>
            <a:r>
              <a:rPr lang="tr-TR" dirty="0"/>
              <a:t>Aynı şekilde tekrarlanan ve tekrarlanacak olan test </a:t>
            </a:r>
            <a:r>
              <a:rPr lang="tr-TR" dirty="0" err="1"/>
              <a:t>case’lerin</a:t>
            </a:r>
            <a:r>
              <a:rPr lang="tr-TR" dirty="0"/>
              <a:t>, (Regresyon testleri)</a:t>
            </a:r>
          </a:p>
          <a:p>
            <a:r>
              <a:rPr lang="tr-TR" dirty="0"/>
              <a:t>Karmaşık senaryolar içeren test </a:t>
            </a:r>
            <a:r>
              <a:rPr lang="tr-TR" dirty="0" err="1"/>
              <a:t>case’lerin</a:t>
            </a:r>
            <a:endParaRPr lang="tr-TR" dirty="0"/>
          </a:p>
          <a:p>
            <a:pPr marL="36900" indent="0">
              <a:buNone/>
            </a:pPr>
            <a:r>
              <a:rPr lang="tr-TR" dirty="0"/>
              <a:t>İse otomatik biçimde yapılması önerilir.</a:t>
            </a:r>
          </a:p>
          <a:p>
            <a:pPr marL="36900" indent="0">
              <a:buNone/>
            </a:pPr>
            <a:endParaRPr lang="tr-TR" dirty="0"/>
          </a:p>
          <a:p>
            <a:endParaRPr lang="tr-TR" dirty="0"/>
          </a:p>
          <a:p>
            <a:pPr marL="36900" indent="0">
              <a:buNone/>
            </a:pPr>
            <a:endParaRPr lang="tr-TR" dirty="0"/>
          </a:p>
          <a:p>
            <a:endParaRPr lang="tr-TR" dirty="0"/>
          </a:p>
        </p:txBody>
      </p:sp>
    </p:spTree>
    <p:extLst>
      <p:ext uri="{BB962C8B-B14F-4D97-AF65-F5344CB8AC3E}">
        <p14:creationId xmlns:p14="http://schemas.microsoft.com/office/powerpoint/2010/main" val="35164732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EFB8E86-4CEA-461D-83DA-AD4EBD9AB324}"/>
              </a:ext>
            </a:extLst>
          </p:cNvPr>
          <p:cNvSpPr>
            <a:spLocks noGrp="1"/>
          </p:cNvSpPr>
          <p:nvPr>
            <p:ph type="title"/>
          </p:nvPr>
        </p:nvSpPr>
        <p:spPr/>
        <p:txBody>
          <a:bodyPr/>
          <a:lstStyle/>
          <a:p>
            <a:r>
              <a:rPr lang="tr-TR" dirty="0"/>
              <a:t>Otomatik Test Araçları</a:t>
            </a:r>
          </a:p>
        </p:txBody>
      </p:sp>
      <p:sp>
        <p:nvSpPr>
          <p:cNvPr id="3" name="İçerik Yer Tutucusu 2">
            <a:extLst>
              <a:ext uri="{FF2B5EF4-FFF2-40B4-BE49-F238E27FC236}">
                <a16:creationId xmlns:a16="http://schemas.microsoft.com/office/drawing/2014/main" id="{83692712-7C6D-4644-834B-561771D26BAF}"/>
              </a:ext>
            </a:extLst>
          </p:cNvPr>
          <p:cNvSpPr>
            <a:spLocks noGrp="1"/>
          </p:cNvSpPr>
          <p:nvPr>
            <p:ph idx="1"/>
          </p:nvPr>
        </p:nvSpPr>
        <p:spPr/>
        <p:txBody>
          <a:bodyPr/>
          <a:lstStyle/>
          <a:p>
            <a:pPr marL="36900" indent="0">
              <a:buNone/>
            </a:pPr>
            <a:r>
              <a:rPr lang="tr-TR" dirty="0"/>
              <a:t>Temel olarak bu araçları yaklaşımlarına göre 2’ye ayırıyoruz:</a:t>
            </a:r>
          </a:p>
          <a:p>
            <a:pPr marL="36900" indent="0">
              <a:buNone/>
            </a:pPr>
            <a:endParaRPr lang="tr-TR" dirty="0"/>
          </a:p>
          <a:p>
            <a:r>
              <a:rPr lang="tr-TR" dirty="0"/>
              <a:t>Nesne-tabanlı: Cihaz ekranındaki elementleri nesnelerle eşleyerek yapılır. Cihaz ekran boyutundan bağımsızdır ve </a:t>
            </a:r>
            <a:r>
              <a:rPr lang="tr-TR" dirty="0" err="1"/>
              <a:t>Android</a:t>
            </a:r>
            <a:r>
              <a:rPr lang="tr-TR" dirty="0"/>
              <a:t> cihazlar için sık kullanılır.</a:t>
            </a:r>
          </a:p>
          <a:p>
            <a:pPr marL="36900" indent="0">
              <a:buNone/>
            </a:pPr>
            <a:r>
              <a:rPr lang="tr-TR" dirty="0"/>
              <a:t>(</a:t>
            </a:r>
            <a:r>
              <a:rPr lang="tr-TR" dirty="0" err="1"/>
              <a:t>Ranorex</a:t>
            </a:r>
            <a:r>
              <a:rPr lang="tr-TR" dirty="0"/>
              <a:t>, </a:t>
            </a:r>
            <a:r>
              <a:rPr lang="tr-TR" dirty="0" err="1"/>
              <a:t>Jamosolution</a:t>
            </a:r>
            <a:r>
              <a:rPr lang="tr-TR" dirty="0"/>
              <a:t> vb.)</a:t>
            </a:r>
          </a:p>
          <a:p>
            <a:pPr marL="36900" indent="0">
              <a:buNone/>
            </a:pPr>
            <a:endParaRPr lang="tr-TR" dirty="0"/>
          </a:p>
          <a:p>
            <a:r>
              <a:rPr lang="tr-TR" dirty="0"/>
              <a:t>Görüntü-tabanlı: Cihaz ekranındaki elementlerin koordinatları baz alınarak yazılan otomatik senaryolar içerir.</a:t>
            </a:r>
          </a:p>
          <a:p>
            <a:pPr marL="36900" indent="0">
              <a:buNone/>
            </a:pPr>
            <a:r>
              <a:rPr lang="tr-TR" dirty="0"/>
              <a:t>(</a:t>
            </a:r>
            <a:r>
              <a:rPr lang="tr-TR" dirty="0" err="1"/>
              <a:t>Sikuli</a:t>
            </a:r>
            <a:r>
              <a:rPr lang="tr-TR" dirty="0"/>
              <a:t>, </a:t>
            </a:r>
            <a:r>
              <a:rPr lang="tr-TR" dirty="0" err="1"/>
              <a:t>eggPlant</a:t>
            </a:r>
            <a:r>
              <a:rPr lang="tr-TR" dirty="0"/>
              <a:t>, </a:t>
            </a:r>
            <a:r>
              <a:rPr lang="tr-TR" dirty="0" err="1"/>
              <a:t>RoutineBot</a:t>
            </a:r>
            <a:r>
              <a:rPr lang="tr-TR" dirty="0"/>
              <a:t> vb.)</a:t>
            </a:r>
          </a:p>
          <a:p>
            <a:pPr marL="36900" indent="0">
              <a:buNone/>
            </a:pPr>
            <a:endParaRPr lang="tr-TR" dirty="0"/>
          </a:p>
          <a:p>
            <a:pPr marL="36900" indent="0">
              <a:buNone/>
            </a:pPr>
            <a:endParaRPr lang="tr-TR" dirty="0"/>
          </a:p>
          <a:p>
            <a:pPr marL="36900" indent="0">
              <a:buNone/>
            </a:pPr>
            <a:endParaRPr lang="tr-TR" dirty="0"/>
          </a:p>
          <a:p>
            <a:pPr marL="36900" indent="0">
              <a:buNone/>
            </a:pPr>
            <a:endParaRPr lang="tr-TR" dirty="0"/>
          </a:p>
          <a:p>
            <a:pPr marL="36900" indent="0">
              <a:buNone/>
            </a:pPr>
            <a:endParaRPr lang="tr-TR" dirty="0"/>
          </a:p>
        </p:txBody>
      </p:sp>
    </p:spTree>
    <p:extLst>
      <p:ext uri="{BB962C8B-B14F-4D97-AF65-F5344CB8AC3E}">
        <p14:creationId xmlns:p14="http://schemas.microsoft.com/office/powerpoint/2010/main" val="14993995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BB9EDE9-D6A3-45BE-822A-3794185B0D6C}"/>
              </a:ext>
            </a:extLst>
          </p:cNvPr>
          <p:cNvSpPr>
            <a:spLocks noGrp="1"/>
          </p:cNvSpPr>
          <p:nvPr>
            <p:ph type="title"/>
          </p:nvPr>
        </p:nvSpPr>
        <p:spPr/>
        <p:txBody>
          <a:bodyPr/>
          <a:lstStyle/>
          <a:p>
            <a:r>
              <a:rPr lang="tr-TR" dirty="0"/>
              <a:t>Network </a:t>
            </a:r>
            <a:r>
              <a:rPr lang="tr-TR" dirty="0" err="1"/>
              <a:t>Configuration</a:t>
            </a:r>
            <a:endParaRPr lang="tr-TR" dirty="0"/>
          </a:p>
        </p:txBody>
      </p:sp>
      <p:sp>
        <p:nvSpPr>
          <p:cNvPr id="3" name="İçerik Yer Tutucusu 2">
            <a:extLst>
              <a:ext uri="{FF2B5EF4-FFF2-40B4-BE49-F238E27FC236}">
                <a16:creationId xmlns:a16="http://schemas.microsoft.com/office/drawing/2014/main" id="{1AD42C36-66BF-4396-99F3-691FA9B04541}"/>
              </a:ext>
            </a:extLst>
          </p:cNvPr>
          <p:cNvSpPr>
            <a:spLocks noGrp="1"/>
          </p:cNvSpPr>
          <p:nvPr>
            <p:ph idx="1"/>
          </p:nvPr>
        </p:nvSpPr>
        <p:spPr/>
        <p:txBody>
          <a:bodyPr/>
          <a:lstStyle/>
          <a:p>
            <a:pPr marL="36900" indent="0">
              <a:buNone/>
            </a:pPr>
            <a:r>
              <a:rPr lang="tr-TR" dirty="0"/>
              <a:t>Farklı internet bağlantı teknolojileri üzerinde yapılan testlerdir.</a:t>
            </a:r>
          </a:p>
          <a:p>
            <a:pPr marL="36900" indent="0">
              <a:buNone/>
            </a:pPr>
            <a:endParaRPr lang="tr-TR" dirty="0"/>
          </a:p>
          <a:p>
            <a:pPr marL="36900" indent="0">
              <a:buNone/>
            </a:pPr>
            <a:r>
              <a:rPr lang="tr-TR" dirty="0"/>
              <a:t>(2G, 3G ,4G, WIFI vb.)</a:t>
            </a:r>
          </a:p>
        </p:txBody>
      </p:sp>
    </p:spTree>
    <p:extLst>
      <p:ext uri="{BB962C8B-B14F-4D97-AF65-F5344CB8AC3E}">
        <p14:creationId xmlns:p14="http://schemas.microsoft.com/office/powerpoint/2010/main" val="35336184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1254B88-39AE-4A63-8EFF-3FC279F7B760}"/>
              </a:ext>
            </a:extLst>
          </p:cNvPr>
          <p:cNvSpPr>
            <a:spLocks noGrp="1"/>
          </p:cNvSpPr>
          <p:nvPr>
            <p:ph type="title"/>
          </p:nvPr>
        </p:nvSpPr>
        <p:spPr/>
        <p:txBody>
          <a:bodyPr>
            <a:normAutofit fontScale="90000"/>
          </a:bodyPr>
          <a:lstStyle/>
          <a:p>
            <a:r>
              <a:rPr lang="tr-TR" dirty="0"/>
              <a:t>Test </a:t>
            </a:r>
            <a:r>
              <a:rPr lang="tr-TR" dirty="0" err="1"/>
              <a:t>Cases</a:t>
            </a:r>
            <a:r>
              <a:rPr lang="tr-TR" dirty="0"/>
              <a:t> </a:t>
            </a:r>
            <a:r>
              <a:rPr lang="tr-TR" dirty="0" err="1"/>
              <a:t>for</a:t>
            </a:r>
            <a:r>
              <a:rPr lang="tr-TR" dirty="0"/>
              <a:t> </a:t>
            </a:r>
            <a:r>
              <a:rPr lang="tr-TR" dirty="0" err="1"/>
              <a:t>Testing</a:t>
            </a:r>
            <a:r>
              <a:rPr lang="tr-TR" dirty="0"/>
              <a:t> </a:t>
            </a:r>
            <a:br>
              <a:rPr lang="tr-TR" dirty="0"/>
            </a:br>
            <a:r>
              <a:rPr lang="tr-TR" dirty="0"/>
              <a:t>Mobile Applications</a:t>
            </a:r>
          </a:p>
        </p:txBody>
      </p:sp>
      <p:sp>
        <p:nvSpPr>
          <p:cNvPr id="3" name="İçerik Yer Tutucusu 2">
            <a:extLst>
              <a:ext uri="{FF2B5EF4-FFF2-40B4-BE49-F238E27FC236}">
                <a16:creationId xmlns:a16="http://schemas.microsoft.com/office/drawing/2014/main" id="{40CE29AA-BCA1-4B0B-B446-BD5EF81A81F9}"/>
              </a:ext>
            </a:extLst>
          </p:cNvPr>
          <p:cNvSpPr>
            <a:spLocks noGrp="1"/>
          </p:cNvSpPr>
          <p:nvPr>
            <p:ph idx="1"/>
          </p:nvPr>
        </p:nvSpPr>
        <p:spPr/>
        <p:txBody>
          <a:bodyPr>
            <a:normAutofit fontScale="77500" lnSpcReduction="20000"/>
          </a:bodyPr>
          <a:lstStyle/>
          <a:p>
            <a:pPr marL="36900" indent="0">
              <a:buNone/>
            </a:pPr>
            <a:r>
              <a:rPr lang="tr-TR" dirty="0"/>
              <a:t>Yazılımın işlevselliğin test edilmesi amacıyla oluşturulmuş </a:t>
            </a:r>
            <a:r>
              <a:rPr lang="tr-TR" dirty="0" err="1"/>
              <a:t>case’lerin</a:t>
            </a:r>
            <a:r>
              <a:rPr lang="tr-TR" dirty="0"/>
              <a:t> yanında mobil uygulamalar için spesifik olarak eklenmesi gereken bazı test </a:t>
            </a:r>
            <a:r>
              <a:rPr lang="tr-TR" dirty="0" err="1"/>
              <a:t>case</a:t>
            </a:r>
            <a:r>
              <a:rPr lang="tr-TR" dirty="0"/>
              <a:t> başlıkları şunlardır:</a:t>
            </a:r>
          </a:p>
          <a:p>
            <a:pPr marL="36900" indent="0">
              <a:buNone/>
            </a:pPr>
            <a:endParaRPr lang="tr-TR" dirty="0"/>
          </a:p>
          <a:p>
            <a:r>
              <a:rPr lang="tr-TR" dirty="0" err="1"/>
              <a:t>Battery</a:t>
            </a:r>
            <a:r>
              <a:rPr lang="tr-TR" dirty="0"/>
              <a:t> </a:t>
            </a:r>
            <a:r>
              <a:rPr lang="tr-TR" dirty="0" err="1"/>
              <a:t>Usage</a:t>
            </a:r>
            <a:endParaRPr lang="tr-TR" dirty="0"/>
          </a:p>
          <a:p>
            <a:r>
              <a:rPr lang="tr-TR" dirty="0" err="1"/>
              <a:t>The</a:t>
            </a:r>
            <a:r>
              <a:rPr lang="tr-TR" dirty="0"/>
              <a:t> </a:t>
            </a:r>
            <a:r>
              <a:rPr lang="tr-TR" dirty="0" err="1"/>
              <a:t>speed</a:t>
            </a:r>
            <a:r>
              <a:rPr lang="tr-TR" dirty="0"/>
              <a:t> of </a:t>
            </a:r>
            <a:r>
              <a:rPr lang="tr-TR" dirty="0" err="1"/>
              <a:t>the</a:t>
            </a:r>
            <a:r>
              <a:rPr lang="tr-TR" dirty="0"/>
              <a:t> Application</a:t>
            </a:r>
          </a:p>
          <a:p>
            <a:r>
              <a:rPr lang="tr-TR" dirty="0"/>
              <a:t>Data </a:t>
            </a:r>
            <a:r>
              <a:rPr lang="tr-TR" dirty="0" err="1"/>
              <a:t>Requirements</a:t>
            </a:r>
            <a:endParaRPr lang="tr-TR" dirty="0"/>
          </a:p>
          <a:p>
            <a:r>
              <a:rPr lang="tr-TR" dirty="0"/>
              <a:t>Memory </a:t>
            </a:r>
            <a:r>
              <a:rPr lang="tr-TR" dirty="0" err="1"/>
              <a:t>Requirements</a:t>
            </a:r>
            <a:endParaRPr lang="tr-TR" dirty="0"/>
          </a:p>
          <a:p>
            <a:r>
              <a:rPr lang="tr-TR" dirty="0" err="1"/>
              <a:t>The</a:t>
            </a:r>
            <a:r>
              <a:rPr lang="tr-TR" dirty="0"/>
              <a:t> </a:t>
            </a:r>
            <a:r>
              <a:rPr lang="tr-TR" dirty="0" err="1"/>
              <a:t>Functionality</a:t>
            </a:r>
            <a:r>
              <a:rPr lang="tr-TR" dirty="0"/>
              <a:t> of </a:t>
            </a:r>
            <a:r>
              <a:rPr lang="tr-TR" dirty="0" err="1"/>
              <a:t>the</a:t>
            </a:r>
            <a:r>
              <a:rPr lang="tr-TR" dirty="0"/>
              <a:t> Application</a:t>
            </a:r>
          </a:p>
          <a:p>
            <a:endParaRPr lang="tr-TR" dirty="0"/>
          </a:p>
          <a:p>
            <a:pPr marL="36900" indent="0">
              <a:buNone/>
            </a:pPr>
            <a:r>
              <a:rPr lang="tr-TR" dirty="0"/>
              <a:t>Not: Maddelerle belirtilen başlıkların büyük bir bölümünün, diğer yazılım türleri için de geçerli olacağını tahmin etmişsinizdir; fakat buradaki asıl nokta, bir mobil cihazın doğası gereğince ortaya çıkartabileceği faktörlerin ele alınmasıdır.</a:t>
            </a:r>
          </a:p>
          <a:p>
            <a:pPr marL="36900" indent="0">
              <a:buNone/>
            </a:pPr>
            <a:r>
              <a:rPr lang="tr-TR" dirty="0"/>
              <a:t>Örneğin telefon çağrısı esnasında veya bir </a:t>
            </a:r>
            <a:r>
              <a:rPr lang="tr-TR" dirty="0" err="1"/>
              <a:t>sms</a:t>
            </a:r>
            <a:r>
              <a:rPr lang="tr-TR" dirty="0"/>
              <a:t> alış-verişi sonrasında uygulamanın vereceği tepkilerin inceleneceği test adımları oluşturulur.</a:t>
            </a:r>
          </a:p>
        </p:txBody>
      </p:sp>
    </p:spTree>
    <p:extLst>
      <p:ext uri="{BB962C8B-B14F-4D97-AF65-F5344CB8AC3E}">
        <p14:creationId xmlns:p14="http://schemas.microsoft.com/office/powerpoint/2010/main" val="1839217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C7B882CB-4597-4E39-99F2-44614895E9AE}"/>
              </a:ext>
            </a:extLst>
          </p:cNvPr>
          <p:cNvSpPr>
            <a:spLocks noGrp="1"/>
          </p:cNvSpPr>
          <p:nvPr>
            <p:ph type="title"/>
          </p:nvPr>
        </p:nvSpPr>
        <p:spPr/>
        <p:txBody>
          <a:bodyPr/>
          <a:lstStyle/>
          <a:p>
            <a:r>
              <a:rPr lang="tr-TR" dirty="0" err="1"/>
              <a:t>Bottom-Up</a:t>
            </a:r>
            <a:r>
              <a:rPr lang="tr-TR" dirty="0"/>
              <a:t> Test</a:t>
            </a:r>
          </a:p>
        </p:txBody>
      </p:sp>
      <p:sp>
        <p:nvSpPr>
          <p:cNvPr id="3" name="İçerik Yer Tutucusu 2">
            <a:extLst>
              <a:ext uri="{FF2B5EF4-FFF2-40B4-BE49-F238E27FC236}">
                <a16:creationId xmlns:a16="http://schemas.microsoft.com/office/drawing/2014/main" id="{A867CFD3-9A6B-4273-901E-DBC37257CDDD}"/>
              </a:ext>
            </a:extLst>
          </p:cNvPr>
          <p:cNvSpPr>
            <a:spLocks noGrp="1"/>
          </p:cNvSpPr>
          <p:nvPr>
            <p:ph idx="1"/>
          </p:nvPr>
        </p:nvSpPr>
        <p:spPr>
          <a:xfrm>
            <a:off x="1800000" y="1620000"/>
            <a:ext cx="9000000" cy="1080000"/>
          </a:xfrm>
        </p:spPr>
        <p:txBody>
          <a:bodyPr>
            <a:normAutofit fontScale="77500" lnSpcReduction="20000"/>
          </a:bodyPr>
          <a:lstStyle/>
          <a:p>
            <a:pPr marL="36900" indent="0">
              <a:buNone/>
            </a:pPr>
            <a:r>
              <a:rPr lang="tr-TR" dirty="0">
                <a:effectLst/>
              </a:rPr>
              <a:t>Bu test yöntemi ise </a:t>
            </a:r>
            <a:r>
              <a:rPr lang="tr-TR" i="1" dirty="0" err="1">
                <a:effectLst/>
              </a:rPr>
              <a:t>Unit</a:t>
            </a:r>
            <a:r>
              <a:rPr lang="tr-TR" i="1" dirty="0">
                <a:effectLst/>
              </a:rPr>
              <a:t> Testler</a:t>
            </a:r>
            <a:r>
              <a:rPr lang="tr-TR" dirty="0">
                <a:effectLst/>
              </a:rPr>
              <a:t> ile beraber ilerlemektedir. Alt tarafta bulunan tüm </a:t>
            </a:r>
            <a:r>
              <a:rPr lang="tr-TR" dirty="0" err="1">
                <a:effectLst/>
              </a:rPr>
              <a:t>stublar</a:t>
            </a:r>
            <a:r>
              <a:rPr lang="tr-TR" dirty="0">
                <a:effectLst/>
              </a:rPr>
              <a:t>, </a:t>
            </a:r>
            <a:r>
              <a:rPr lang="tr-TR" dirty="0" err="1">
                <a:effectLst/>
              </a:rPr>
              <a:t>Unit</a:t>
            </a:r>
            <a:r>
              <a:rPr lang="tr-TR" dirty="0">
                <a:effectLst/>
              </a:rPr>
              <a:t> Testlerden geçirilerek yukarıya doğru ilerlenir. Top-</a:t>
            </a:r>
            <a:r>
              <a:rPr lang="tr-TR" dirty="0" err="1">
                <a:effectLst/>
              </a:rPr>
              <a:t>Down’da</a:t>
            </a:r>
            <a:r>
              <a:rPr lang="tr-TR" dirty="0">
                <a:effectLst/>
              </a:rPr>
              <a:t> olduğu gibi yukarıya ilerlerken </a:t>
            </a:r>
            <a:r>
              <a:rPr lang="tr-TR" dirty="0" err="1">
                <a:effectLst/>
              </a:rPr>
              <a:t>Unit</a:t>
            </a:r>
            <a:r>
              <a:rPr lang="tr-TR" dirty="0">
                <a:effectLst/>
              </a:rPr>
              <a:t> Testler aracılığı ile her test başarılı olarak sonuçlanmalıdır. Tüm </a:t>
            </a:r>
            <a:r>
              <a:rPr lang="tr-TR" dirty="0" err="1">
                <a:effectLst/>
              </a:rPr>
              <a:t>stublar</a:t>
            </a:r>
            <a:r>
              <a:rPr lang="tr-TR" dirty="0">
                <a:effectLst/>
              </a:rPr>
              <a:t> için </a:t>
            </a:r>
            <a:r>
              <a:rPr lang="tr-TR" dirty="0" err="1">
                <a:effectLst/>
              </a:rPr>
              <a:t>Unit</a:t>
            </a:r>
            <a:r>
              <a:rPr lang="tr-TR" dirty="0">
                <a:effectLst/>
              </a:rPr>
              <a:t> Testler oluşturulduktan sonra bir üst seviyede hepsi bir ele alınarak test işlemi yapılır. Bu test tipindeki amaç ise </a:t>
            </a:r>
            <a:r>
              <a:rPr lang="tr-TR" dirty="0" err="1">
                <a:effectLst/>
              </a:rPr>
              <a:t>stublardan</a:t>
            </a:r>
            <a:r>
              <a:rPr lang="tr-TR" dirty="0">
                <a:effectLst/>
              </a:rPr>
              <a:t> başlayarak hataların en kısa sürede bulunabilmesidir.</a:t>
            </a:r>
            <a:endParaRPr lang="tr-TR" dirty="0"/>
          </a:p>
        </p:txBody>
      </p:sp>
      <p:pic>
        <p:nvPicPr>
          <p:cNvPr id="3074" name="Picture 2" descr="https://www.gokhan-gokalp.com/wp-content/uploads/2015/09/bottom-up-integration-testing-1.png">
            <a:extLst>
              <a:ext uri="{FF2B5EF4-FFF2-40B4-BE49-F238E27FC236}">
                <a16:creationId xmlns:a16="http://schemas.microsoft.com/office/drawing/2014/main" id="{C2F08969-FF15-4930-9C35-05B73230838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0" y="2880000"/>
            <a:ext cx="5040000" cy="3240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27511296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5054ECD-0DE5-479F-AF85-C301666CA547}"/>
              </a:ext>
            </a:extLst>
          </p:cNvPr>
          <p:cNvSpPr>
            <a:spLocks noGrp="1"/>
          </p:cNvSpPr>
          <p:nvPr>
            <p:ph type="title"/>
          </p:nvPr>
        </p:nvSpPr>
        <p:spPr>
          <a:xfrm>
            <a:off x="919119" y="2803358"/>
            <a:ext cx="10353762" cy="1251284"/>
          </a:xfrm>
        </p:spPr>
        <p:txBody>
          <a:bodyPr>
            <a:normAutofit fontScale="90000"/>
          </a:bodyPr>
          <a:lstStyle/>
          <a:p>
            <a:r>
              <a:rPr lang="tr-TR" dirty="0"/>
              <a:t>MOBİL UYGULAMA</a:t>
            </a:r>
            <a:br>
              <a:rPr lang="tr-TR" dirty="0"/>
            </a:br>
            <a:r>
              <a:rPr lang="tr-TR" dirty="0"/>
              <a:t>TESTLERİNİN </a:t>
            </a:r>
            <a:br>
              <a:rPr lang="tr-TR" dirty="0"/>
            </a:br>
            <a:r>
              <a:rPr lang="tr-TR" dirty="0"/>
              <a:t>YAŞAM DÖNGÜSÜ</a:t>
            </a:r>
          </a:p>
        </p:txBody>
      </p:sp>
    </p:spTree>
    <p:extLst>
      <p:ext uri="{BB962C8B-B14F-4D97-AF65-F5344CB8AC3E}">
        <p14:creationId xmlns:p14="http://schemas.microsoft.com/office/powerpoint/2010/main" val="40230774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C4B9385-D7E7-47F8-B3B3-A88EC0580FC2}"/>
              </a:ext>
            </a:extLst>
          </p:cNvPr>
          <p:cNvSpPr>
            <a:spLocks noGrp="1"/>
          </p:cNvSpPr>
          <p:nvPr>
            <p:ph idx="1"/>
          </p:nvPr>
        </p:nvSpPr>
        <p:spPr>
          <a:xfrm>
            <a:off x="913795" y="1026695"/>
            <a:ext cx="10353762" cy="4764505"/>
          </a:xfrm>
        </p:spPr>
        <p:txBody>
          <a:bodyPr/>
          <a:lstStyle/>
          <a:p>
            <a:pPr marL="36900" indent="0">
              <a:buNone/>
            </a:pPr>
            <a:r>
              <a:rPr lang="tr-TR" dirty="0"/>
              <a:t>Not: İçerikteki bir çok başlık diğer yazılım testleri için de geçerlidir ancak bu kısımda başlıktan da anlaşılacağı üzere mobil uygulamaların testleri üzerine daha ayrıntılı bir anlatım mevcut.</a:t>
            </a:r>
          </a:p>
          <a:p>
            <a:pPr marL="36900" indent="0">
              <a:buNone/>
            </a:pPr>
            <a:endParaRPr lang="tr-TR" dirty="0"/>
          </a:p>
        </p:txBody>
      </p:sp>
    </p:spTree>
    <p:extLst>
      <p:ext uri="{BB962C8B-B14F-4D97-AF65-F5344CB8AC3E}">
        <p14:creationId xmlns:p14="http://schemas.microsoft.com/office/powerpoint/2010/main" val="10058796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052F997-2FA4-4EC9-8DC4-5865D1E5EB87}"/>
              </a:ext>
            </a:extLst>
          </p:cNvPr>
          <p:cNvSpPr>
            <a:spLocks noGrp="1"/>
          </p:cNvSpPr>
          <p:nvPr>
            <p:ph idx="1"/>
          </p:nvPr>
        </p:nvSpPr>
        <p:spPr>
          <a:xfrm>
            <a:off x="913795" y="994611"/>
            <a:ext cx="5182205" cy="4796589"/>
          </a:xfrm>
        </p:spPr>
        <p:txBody>
          <a:bodyPr>
            <a:normAutofit lnSpcReduction="10000"/>
          </a:bodyPr>
          <a:lstStyle/>
          <a:p>
            <a:pPr marL="494100" indent="-457200">
              <a:buAutoNum type="arabicPeriod"/>
            </a:pPr>
            <a:r>
              <a:rPr lang="tr-TR" dirty="0"/>
              <a:t>İhtiyaçların toplanması</a:t>
            </a:r>
          </a:p>
          <a:p>
            <a:pPr marL="494100" indent="-457200">
              <a:buAutoNum type="arabicPeriod"/>
            </a:pPr>
            <a:r>
              <a:rPr lang="tr-TR" dirty="0"/>
              <a:t>Uygulanabilirlik değerlendirmesi                          </a:t>
            </a:r>
          </a:p>
          <a:p>
            <a:pPr marL="494100" indent="-457200">
              <a:buAutoNum type="arabicPeriod"/>
            </a:pPr>
            <a:r>
              <a:rPr lang="tr-TR" dirty="0"/>
              <a:t>Güncel test tekniklerinin araştırılması                       </a:t>
            </a:r>
          </a:p>
          <a:p>
            <a:pPr marL="494100" indent="-457200">
              <a:buAutoNum type="arabicPeriod"/>
            </a:pPr>
            <a:r>
              <a:rPr lang="tr-TR" dirty="0"/>
              <a:t>Testin planlanması                                                       </a:t>
            </a:r>
          </a:p>
          <a:p>
            <a:pPr marL="494100" indent="-457200">
              <a:buAutoNum type="arabicPeriod"/>
            </a:pPr>
            <a:r>
              <a:rPr lang="tr-TR" dirty="0"/>
              <a:t>Test planının değerlendirilmesi                                     </a:t>
            </a:r>
          </a:p>
          <a:p>
            <a:pPr marL="494100" indent="-457200">
              <a:buAutoNum type="arabicPeriod"/>
            </a:pPr>
            <a:r>
              <a:rPr lang="tr-TR" dirty="0"/>
              <a:t>Test </a:t>
            </a:r>
            <a:r>
              <a:rPr lang="tr-TR" dirty="0" err="1"/>
              <a:t>case’lerin</a:t>
            </a:r>
            <a:r>
              <a:rPr lang="tr-TR" dirty="0"/>
              <a:t> yazılması</a:t>
            </a:r>
          </a:p>
          <a:p>
            <a:pPr marL="494100" indent="-457200">
              <a:buAutoNum type="arabicPeriod"/>
            </a:pPr>
            <a:r>
              <a:rPr lang="tr-TR" dirty="0"/>
              <a:t>Test ortamının kurulması</a:t>
            </a:r>
          </a:p>
          <a:p>
            <a:pPr marL="494100" indent="-457200">
              <a:buAutoNum type="arabicPeriod"/>
            </a:pPr>
            <a:r>
              <a:rPr lang="tr-TR" dirty="0"/>
              <a:t>Testin gerçekleştirilmesi</a:t>
            </a:r>
          </a:p>
          <a:p>
            <a:pPr marL="494100" indent="-457200">
              <a:buAutoNum type="arabicPeriod"/>
            </a:pPr>
            <a:r>
              <a:rPr lang="tr-TR" dirty="0"/>
              <a:t>Sonuçların Raporlanması</a:t>
            </a:r>
          </a:p>
          <a:p>
            <a:pPr marL="494100" indent="-457200">
              <a:buAutoNum type="arabicPeriod"/>
            </a:pPr>
            <a:r>
              <a:rPr lang="tr-TR" dirty="0"/>
              <a:t>Yazılımın güncellenmesi</a:t>
            </a:r>
          </a:p>
          <a:p>
            <a:pPr marL="494100" indent="-457200">
              <a:buAutoNum type="arabicPeriod"/>
            </a:pPr>
            <a:r>
              <a:rPr lang="tr-TR" dirty="0"/>
              <a:t>Re-test ve Regresyon testlerinin yapılması</a:t>
            </a:r>
          </a:p>
        </p:txBody>
      </p:sp>
      <p:sp>
        <p:nvSpPr>
          <p:cNvPr id="4" name="İçerik Yer Tutucusu 2">
            <a:extLst>
              <a:ext uri="{FF2B5EF4-FFF2-40B4-BE49-F238E27FC236}">
                <a16:creationId xmlns:a16="http://schemas.microsoft.com/office/drawing/2014/main" id="{8AF9C7D5-30A9-4B2D-AF2B-E0A1AA5817A9}"/>
              </a:ext>
            </a:extLst>
          </p:cNvPr>
          <p:cNvSpPr txBox="1">
            <a:spLocks/>
          </p:cNvSpPr>
          <p:nvPr/>
        </p:nvSpPr>
        <p:spPr>
          <a:xfrm>
            <a:off x="6096000" y="994610"/>
            <a:ext cx="5182205" cy="479658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tr-TR" dirty="0"/>
              <a:t>Not:</a:t>
            </a:r>
          </a:p>
          <a:p>
            <a:r>
              <a:rPr lang="tr-TR" dirty="0"/>
              <a:t>Eğer bu adımlar ilk kez yapılıyorsa 10. </a:t>
            </a:r>
            <a:r>
              <a:rPr lang="tr-TR"/>
              <a:t>adımı </a:t>
            </a:r>
            <a:r>
              <a:rPr lang="tr-TR" dirty="0"/>
              <a:t>ürünün </a:t>
            </a:r>
            <a:r>
              <a:rPr lang="tr-TR" dirty="0" err="1"/>
              <a:t>product</a:t>
            </a:r>
            <a:r>
              <a:rPr lang="tr-TR" dirty="0"/>
              <a:t> edilmesi şeklinde düşünebiliriz. Ancak bu durumda regresyon testlerinden önce alfa ve beta testleri ve ardından ilk bakım yer alacaktır.</a:t>
            </a:r>
          </a:p>
        </p:txBody>
      </p:sp>
    </p:spTree>
    <p:extLst>
      <p:ext uri="{BB962C8B-B14F-4D97-AF65-F5344CB8AC3E}">
        <p14:creationId xmlns:p14="http://schemas.microsoft.com/office/powerpoint/2010/main" val="4119287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çerik Yer Tutucusu 6">
            <a:extLst>
              <a:ext uri="{FF2B5EF4-FFF2-40B4-BE49-F238E27FC236}">
                <a16:creationId xmlns:a16="http://schemas.microsoft.com/office/drawing/2014/main" id="{12564F28-1B11-4D68-ACEC-0263F309DF27}"/>
              </a:ext>
            </a:extLst>
          </p:cNvPr>
          <p:cNvSpPr>
            <a:spLocks noGrp="1"/>
          </p:cNvSpPr>
          <p:nvPr>
            <p:ph idx="1"/>
          </p:nvPr>
        </p:nvSpPr>
        <p:spPr>
          <a:xfrm>
            <a:off x="913794" y="882155"/>
            <a:ext cx="5182206" cy="4909045"/>
          </a:xfrm>
        </p:spPr>
        <p:txBody>
          <a:bodyPr/>
          <a:lstStyle/>
          <a:p>
            <a:pPr marL="36900" indent="0">
              <a:buNone/>
            </a:pPr>
            <a:endParaRPr lang="tr-TR" dirty="0"/>
          </a:p>
          <a:p>
            <a:pPr marL="36900" indent="0">
              <a:buNone/>
            </a:pPr>
            <a:endParaRPr lang="tr-TR" dirty="0"/>
          </a:p>
          <a:p>
            <a:pPr marL="36900" indent="0">
              <a:buNone/>
            </a:pPr>
            <a:r>
              <a:rPr lang="tr-TR" dirty="0"/>
              <a:t>X: Eğer teknik açıdan yeni bir test aracı, ortamı, tekniği veya hali hazırda kullanılan araçlar üzerinde yenilikler varsa bu gibi durumlarda test planının oluşturulmasından</a:t>
            </a:r>
            <a:r>
              <a:rPr lang="en-US" dirty="0"/>
              <a:t> </a:t>
            </a:r>
            <a:r>
              <a:rPr lang="en-US" dirty="0" err="1"/>
              <a:t>önce</a:t>
            </a:r>
            <a:r>
              <a:rPr lang="tr-TR" dirty="0"/>
              <a:t> araştırma yapmak önemlidir. Gerekliliği sorgulayan bir </a:t>
            </a:r>
            <a:r>
              <a:rPr lang="tr-TR" dirty="0" err="1"/>
              <a:t>if</a:t>
            </a:r>
            <a:r>
              <a:rPr lang="tr-TR" dirty="0"/>
              <a:t> </a:t>
            </a:r>
            <a:r>
              <a:rPr lang="tr-TR" dirty="0" err="1"/>
              <a:t>statement</a:t>
            </a:r>
            <a:r>
              <a:rPr lang="tr-TR" dirty="0"/>
              <a:t>.</a:t>
            </a:r>
          </a:p>
          <a:p>
            <a:pPr marL="36900" indent="0">
              <a:buNone/>
            </a:pPr>
            <a:endParaRPr lang="tr-TR" dirty="0"/>
          </a:p>
          <a:p>
            <a:pPr marL="36900" indent="0">
              <a:buNone/>
            </a:pPr>
            <a:r>
              <a:rPr lang="tr-TR" dirty="0"/>
              <a:t>1st:</a:t>
            </a:r>
            <a:r>
              <a:rPr lang="en-US" dirty="0" err="1"/>
              <a:t>Akışın</a:t>
            </a:r>
            <a:r>
              <a:rPr lang="tr-TR" dirty="0"/>
              <a:t> ilk kez mi döndüğünü sorgulayan bir </a:t>
            </a:r>
            <a:r>
              <a:rPr lang="tr-TR" dirty="0" err="1"/>
              <a:t>if</a:t>
            </a:r>
            <a:r>
              <a:rPr lang="tr-TR" dirty="0"/>
              <a:t> </a:t>
            </a:r>
            <a:r>
              <a:rPr lang="tr-TR" dirty="0" err="1"/>
              <a:t>statement</a:t>
            </a:r>
            <a:r>
              <a:rPr lang="tr-TR" dirty="0"/>
              <a:t>.</a:t>
            </a:r>
          </a:p>
        </p:txBody>
      </p:sp>
      <p:pic>
        <p:nvPicPr>
          <p:cNvPr id="8" name="İçerik Yer Tutucusu 4">
            <a:extLst>
              <a:ext uri="{FF2B5EF4-FFF2-40B4-BE49-F238E27FC236}">
                <a16:creationId xmlns:a16="http://schemas.microsoft.com/office/drawing/2014/main" id="{69ADC832-B461-4C27-AFF6-80A073102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74477"/>
            <a:ext cx="5428828" cy="490904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604257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C893752D-0A6C-4482-A5B1-74D0F01F0696}"/>
              </a:ext>
            </a:extLst>
          </p:cNvPr>
          <p:cNvSpPr>
            <a:spLocks noGrp="1"/>
          </p:cNvSpPr>
          <p:nvPr>
            <p:ph type="title"/>
          </p:nvPr>
        </p:nvSpPr>
        <p:spPr/>
        <p:txBody>
          <a:bodyPr/>
          <a:lstStyle/>
          <a:p>
            <a:r>
              <a:rPr lang="tr-TR" dirty="0"/>
              <a:t>İhtiyaçların Toplanması</a:t>
            </a:r>
          </a:p>
        </p:txBody>
      </p:sp>
      <p:sp>
        <p:nvSpPr>
          <p:cNvPr id="3" name="İçerik Yer Tutucusu 2">
            <a:extLst>
              <a:ext uri="{FF2B5EF4-FFF2-40B4-BE49-F238E27FC236}">
                <a16:creationId xmlns:a16="http://schemas.microsoft.com/office/drawing/2014/main" id="{F5035D49-D338-435A-8B46-77744B98C3BE}"/>
              </a:ext>
            </a:extLst>
          </p:cNvPr>
          <p:cNvSpPr>
            <a:spLocks noGrp="1"/>
          </p:cNvSpPr>
          <p:nvPr>
            <p:ph idx="1"/>
          </p:nvPr>
        </p:nvSpPr>
        <p:spPr/>
        <p:txBody>
          <a:bodyPr/>
          <a:lstStyle/>
          <a:p>
            <a:pPr marL="36900" indent="0">
              <a:buNone/>
            </a:pPr>
            <a:r>
              <a:rPr lang="tr-TR" dirty="0"/>
              <a:t>Günümüzde yeni bir mobil uygulama geliştirme sürecinde eşsiz bir fikrin önemi giderek azalıyor. Bulduğunuz ve uygulamaya dönüştürmek isteğiniz o eşsiz fikrin dahi kendi içinde birçok sorunu olabilir ki şu sıralar bu tip fikirlerin ne kadar eşsiz olduğu bile tartışılır düzeyde.</a:t>
            </a:r>
          </a:p>
          <a:p>
            <a:pPr marL="36900" indent="0">
              <a:buNone/>
            </a:pPr>
            <a:r>
              <a:rPr lang="tr-TR" dirty="0"/>
              <a:t> Bunun en temel sebeplerinden biri bilgisayar ve internet kullanımının giderek çok yaygın bir hale gelmesidir denebilir, öyle ki neredeyse çocuk yaştaki kullanıcıların bile rahatlıkla dolanıp ustalaşabildiği bu ortamda yeni bir şeyler üretmek sanıldığı kadar zor değil. Bu sebeple eşsiz bir fikir arayışına girmek yerine ihtiyaçlara yönelik ve tamamen uygulanabilir bir uygulama oluşturmak, ki bu uygulamanın benzer bir modeli geçmişte yapılmış ve halen faaliyette dahi olsa daha akılcıdır.</a:t>
            </a:r>
          </a:p>
          <a:p>
            <a:pPr marL="36900" indent="0">
              <a:buNone/>
            </a:pPr>
            <a:r>
              <a:rPr lang="tr-TR" dirty="0"/>
              <a:t> Kullanıcı bakış açısından büyük farklar yaratabilecek küçük teknik değişikliklerle önceden düşünülmüş veya uygulamaya konmuş bir proje tekrar üretime sokulabilir. (tabii ki etik ve hukuksal çerçeve içerisinde olmak koşulu ile)</a:t>
            </a:r>
          </a:p>
        </p:txBody>
      </p:sp>
    </p:spTree>
    <p:extLst>
      <p:ext uri="{BB962C8B-B14F-4D97-AF65-F5344CB8AC3E}">
        <p14:creationId xmlns:p14="http://schemas.microsoft.com/office/powerpoint/2010/main" val="6265464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AE76BE2-8888-4E5D-A57D-5F61D6F3B780}"/>
              </a:ext>
            </a:extLst>
          </p:cNvPr>
          <p:cNvSpPr>
            <a:spLocks noGrp="1"/>
          </p:cNvSpPr>
          <p:nvPr>
            <p:ph idx="1"/>
          </p:nvPr>
        </p:nvSpPr>
        <p:spPr>
          <a:xfrm>
            <a:off x="913795" y="878889"/>
            <a:ext cx="10353762" cy="4912311"/>
          </a:xfrm>
        </p:spPr>
        <p:txBody>
          <a:bodyPr/>
          <a:lstStyle/>
          <a:p>
            <a:pPr marL="36900" indent="0">
              <a:buNone/>
            </a:pPr>
            <a:r>
              <a:rPr lang="tr-TR" dirty="0"/>
              <a:t>İhtiyaçların toplanması aşamasını daha detaylı inceleyebilmek adına bazı maddeler sıralayabiliriz:</a:t>
            </a:r>
          </a:p>
          <a:p>
            <a:pPr marL="36900" indent="0">
              <a:buNone/>
            </a:pPr>
            <a:endParaRPr lang="tr-TR" dirty="0"/>
          </a:p>
          <a:p>
            <a:r>
              <a:rPr lang="tr-TR" dirty="0"/>
              <a:t>Market araştırması</a:t>
            </a:r>
          </a:p>
          <a:p>
            <a:r>
              <a:rPr lang="tr-TR" dirty="0"/>
              <a:t>Hedef kitle analizi</a:t>
            </a:r>
          </a:p>
          <a:p>
            <a:r>
              <a:rPr lang="tr-TR" dirty="0"/>
              <a:t>Kaynakların belirlenmesi</a:t>
            </a:r>
          </a:p>
          <a:p>
            <a:r>
              <a:rPr lang="tr-TR" dirty="0"/>
              <a:t>Platform seçimi</a:t>
            </a:r>
          </a:p>
          <a:p>
            <a:r>
              <a:rPr lang="tr-TR" dirty="0"/>
              <a:t>Maddi gelir yöntemi belirleme</a:t>
            </a:r>
          </a:p>
          <a:p>
            <a:r>
              <a:rPr lang="tr-TR" dirty="0"/>
              <a:t>Pazarlama stratejisi belirleme</a:t>
            </a:r>
          </a:p>
        </p:txBody>
      </p:sp>
    </p:spTree>
    <p:extLst>
      <p:ext uri="{BB962C8B-B14F-4D97-AF65-F5344CB8AC3E}">
        <p14:creationId xmlns:p14="http://schemas.microsoft.com/office/powerpoint/2010/main" val="14551206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1E09BF4-4AF1-40E6-AC3E-62FFACF27AB7}"/>
              </a:ext>
            </a:extLst>
          </p:cNvPr>
          <p:cNvSpPr>
            <a:spLocks noGrp="1"/>
          </p:cNvSpPr>
          <p:nvPr>
            <p:ph idx="1"/>
          </p:nvPr>
        </p:nvSpPr>
        <p:spPr>
          <a:xfrm>
            <a:off x="913795" y="1074821"/>
            <a:ext cx="10353762" cy="4716379"/>
          </a:xfrm>
        </p:spPr>
        <p:txBody>
          <a:bodyPr>
            <a:normAutofit fontScale="92500" lnSpcReduction="10000"/>
          </a:bodyPr>
          <a:lstStyle/>
          <a:p>
            <a:pPr marL="36900" indent="0">
              <a:buNone/>
            </a:pPr>
            <a:r>
              <a:rPr lang="tr-TR" dirty="0"/>
              <a:t>Konu dışına çıkmamak adına bu maddeleri kısa bir şekilde açıklayalım:</a:t>
            </a:r>
          </a:p>
          <a:p>
            <a:pPr marL="36900" indent="0">
              <a:buNone/>
            </a:pPr>
            <a:endParaRPr lang="tr-TR" dirty="0"/>
          </a:p>
          <a:p>
            <a:pPr marL="36900" indent="0">
              <a:buNone/>
            </a:pPr>
            <a:r>
              <a:rPr lang="tr-TR" dirty="0"/>
              <a:t>Market araştırması: Temel olarak belirlediğimiz bu fikrin benzer uygulamalarının, varlığının ve canlılığının analizinin yapıldığı adımdır.</a:t>
            </a:r>
          </a:p>
          <a:p>
            <a:pPr marL="36900" indent="0">
              <a:buNone/>
            </a:pPr>
            <a:r>
              <a:rPr lang="tr-TR" dirty="0"/>
              <a:t>Hedef kitle analizi: Son kullanıcılara ait istatistiksel verilerin yorumlandığı ve gerekirse uygulamaya kullanıcı bakış açılı alternatif yolların oluşturulduğu adımdır.</a:t>
            </a:r>
          </a:p>
          <a:p>
            <a:pPr marL="36900" indent="0">
              <a:buNone/>
            </a:pPr>
            <a:r>
              <a:rPr lang="tr-TR" dirty="0"/>
              <a:t>Kaynakların belirlenmesi: Uygulama geliştirme ve pazarlama adımlarındaki temel stratejiye yön verecek olan maddi veya teknik imkanların değerlendirildiği adımdır.</a:t>
            </a:r>
          </a:p>
          <a:p>
            <a:pPr marL="36900" indent="0">
              <a:buNone/>
            </a:pPr>
            <a:r>
              <a:rPr lang="tr-TR" dirty="0"/>
              <a:t>Platform seçimi: Hedef kitle ve uygulama amacı ışığında uygulamaya uygun bir veya birden fazla platform belirlenir.</a:t>
            </a:r>
          </a:p>
          <a:p>
            <a:pPr marL="36900" indent="0">
              <a:buNone/>
            </a:pPr>
            <a:r>
              <a:rPr lang="tr-TR" dirty="0"/>
              <a:t>Maddi gelir yöntemi belirleme: Uygulamanın kendi kendine hayatta </a:t>
            </a:r>
            <a:r>
              <a:rPr lang="tr-TR" dirty="0" err="1"/>
              <a:t>kalabilirliğini</a:t>
            </a:r>
            <a:r>
              <a:rPr lang="tr-TR" dirty="0"/>
              <a:t> sağlamak adına gerekli olan maddi ihtiyacın karşılanacağı yöntemler belirlenir.</a:t>
            </a:r>
          </a:p>
          <a:p>
            <a:pPr marL="36900" indent="0">
              <a:buNone/>
            </a:pPr>
            <a:r>
              <a:rPr lang="tr-TR" dirty="0"/>
              <a:t>Pazarlama stratejisi belirleme: Ürünün son kullanıcıya sunumu üzerine bir değerlendirmenin ve planlamanın yapıldığı adımdır.</a:t>
            </a:r>
          </a:p>
        </p:txBody>
      </p:sp>
    </p:spTree>
    <p:extLst>
      <p:ext uri="{BB962C8B-B14F-4D97-AF65-F5344CB8AC3E}">
        <p14:creationId xmlns:p14="http://schemas.microsoft.com/office/powerpoint/2010/main" val="14634391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427DB08-EB56-41BD-84F2-936E7050884B}"/>
              </a:ext>
            </a:extLst>
          </p:cNvPr>
          <p:cNvSpPr>
            <a:spLocks noGrp="1"/>
          </p:cNvSpPr>
          <p:nvPr>
            <p:ph idx="1"/>
          </p:nvPr>
        </p:nvSpPr>
        <p:spPr>
          <a:xfrm>
            <a:off x="913795" y="1026695"/>
            <a:ext cx="10353762" cy="4764505"/>
          </a:xfrm>
        </p:spPr>
        <p:txBody>
          <a:bodyPr/>
          <a:lstStyle/>
          <a:p>
            <a:pPr marL="36900" indent="0">
              <a:buNone/>
            </a:pPr>
            <a:r>
              <a:rPr lang="tr-TR" dirty="0"/>
              <a:t>Eğer ki hali hazırda faaliyette bir uygulamadan söz ediyorsak, bu adım (ihtiyaçların toplanması) için yeni güncellemedeki gerekliliklerden bahsediyor olmalıyız.</a:t>
            </a:r>
          </a:p>
          <a:p>
            <a:pPr marL="36900" indent="0">
              <a:buNone/>
            </a:pPr>
            <a:endParaRPr lang="tr-TR" dirty="0"/>
          </a:p>
          <a:p>
            <a:pPr marL="36900" indent="0">
              <a:buNone/>
            </a:pPr>
            <a:r>
              <a:rPr lang="tr-TR" dirty="0"/>
              <a:t>Yeni güncellemedeki gerekliliklerin başında ise temel olarak bir önceki sürüm üzerinde gerçekleştirilen belli aşamalardaki testler sonrası fark edilen ve giderilmesi istenen sorunlar gelmektedir.</a:t>
            </a:r>
          </a:p>
          <a:p>
            <a:pPr marL="36900" indent="0">
              <a:buNone/>
            </a:pPr>
            <a:r>
              <a:rPr lang="tr-TR" dirty="0"/>
              <a:t>Sonrasında ise yeni güncelleme ile uyulamaya kazandırılmak istenen bazı yeni özellikler üzerine çalışmalar sürdürülebilir. Bu çalışmalar esnasında da az önce kısaca açıkladığım maddelerdekine benzer bir yaklaşım yeterli olacaktır.</a:t>
            </a:r>
          </a:p>
        </p:txBody>
      </p:sp>
    </p:spTree>
    <p:extLst>
      <p:ext uri="{BB962C8B-B14F-4D97-AF65-F5344CB8AC3E}">
        <p14:creationId xmlns:p14="http://schemas.microsoft.com/office/powerpoint/2010/main" val="9349216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8E1F95C-D9A4-4593-B941-92B1CD224CB3}"/>
              </a:ext>
            </a:extLst>
          </p:cNvPr>
          <p:cNvSpPr>
            <a:spLocks noGrp="1"/>
          </p:cNvSpPr>
          <p:nvPr>
            <p:ph type="title"/>
          </p:nvPr>
        </p:nvSpPr>
        <p:spPr/>
        <p:txBody>
          <a:bodyPr/>
          <a:lstStyle/>
          <a:p>
            <a:r>
              <a:rPr lang="tr-TR" dirty="0"/>
              <a:t>Uygulanabilirlik Değerlendirmesi</a:t>
            </a:r>
          </a:p>
        </p:txBody>
      </p:sp>
      <p:sp>
        <p:nvSpPr>
          <p:cNvPr id="3" name="İçerik Yer Tutucusu 2">
            <a:extLst>
              <a:ext uri="{FF2B5EF4-FFF2-40B4-BE49-F238E27FC236}">
                <a16:creationId xmlns:a16="http://schemas.microsoft.com/office/drawing/2014/main" id="{B85F888D-D588-48D8-AEF8-A9EE9668ED43}"/>
              </a:ext>
            </a:extLst>
          </p:cNvPr>
          <p:cNvSpPr>
            <a:spLocks noGrp="1"/>
          </p:cNvSpPr>
          <p:nvPr>
            <p:ph idx="1"/>
          </p:nvPr>
        </p:nvSpPr>
        <p:spPr/>
        <p:txBody>
          <a:bodyPr>
            <a:normAutofit fontScale="92500" lnSpcReduction="10000"/>
          </a:bodyPr>
          <a:lstStyle/>
          <a:p>
            <a:pPr marL="36900" indent="0">
              <a:buNone/>
            </a:pPr>
            <a:r>
              <a:rPr lang="tr-TR" dirty="0"/>
              <a:t>İhtiyaçların toplanması adımındaki gibi bu adımı da uygulamanın henüz geliştirilip geliştirilmemesine göre 2 sınıfa ayırarak inceleyebiliriz.</a:t>
            </a:r>
          </a:p>
          <a:p>
            <a:pPr marL="36900" indent="0">
              <a:buNone/>
            </a:pPr>
            <a:endParaRPr lang="tr-TR" dirty="0"/>
          </a:p>
          <a:p>
            <a:pPr marL="36900" indent="0">
              <a:buNone/>
            </a:pPr>
            <a:r>
              <a:rPr lang="tr-TR" dirty="0"/>
              <a:t>Eğer uygulama henüz geliştirilmemiş ise bu adıma ek olarak uygulamaya dönüştürülecek fikrin uygulanabilirliği üzerine gerçekçi bir değerlendirme kısmı eklenmelidir.</a:t>
            </a:r>
          </a:p>
          <a:p>
            <a:pPr marL="36900" indent="0">
              <a:buNone/>
            </a:pPr>
            <a:r>
              <a:rPr lang="tr-TR" dirty="0"/>
              <a:t>Benzer olarak var olan uygulama üzerine eklenecek olan yeni özellikler için de aynı yaklaşım geçerlidir.</a:t>
            </a:r>
          </a:p>
          <a:p>
            <a:pPr marL="36900" indent="0">
              <a:buNone/>
            </a:pPr>
            <a:endParaRPr lang="tr-TR" dirty="0"/>
          </a:p>
          <a:p>
            <a:pPr marL="36900" indent="0">
              <a:buNone/>
            </a:pPr>
            <a:r>
              <a:rPr lang="tr-TR" dirty="0"/>
              <a:t>Test sonrası karşılaşılan sorunların giderilmesi aşamasında yapılacak değişiklikler için de bir değerlendirme süreci işimize yarayacaktır. Bir problemin birden fazla çözümü olabileceğinden bulunan bu çözümler arasında hangisinin diğerlerine kıyasla daha kolay veya etkili (ihtiyaca göre) olduğu belirlenmelidir.</a:t>
            </a:r>
          </a:p>
        </p:txBody>
      </p:sp>
    </p:spTree>
    <p:extLst>
      <p:ext uri="{BB962C8B-B14F-4D97-AF65-F5344CB8AC3E}">
        <p14:creationId xmlns:p14="http://schemas.microsoft.com/office/powerpoint/2010/main" val="9286339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CAEE0785-C19C-4D6A-B03E-07FBD4811E2E}"/>
              </a:ext>
            </a:extLst>
          </p:cNvPr>
          <p:cNvSpPr>
            <a:spLocks noGrp="1"/>
          </p:cNvSpPr>
          <p:nvPr>
            <p:ph type="title"/>
          </p:nvPr>
        </p:nvSpPr>
        <p:spPr/>
        <p:txBody>
          <a:bodyPr/>
          <a:lstStyle/>
          <a:p>
            <a:r>
              <a:rPr lang="tr-TR" dirty="0"/>
              <a:t>Güncel Test Tekniklerinin Araştırılması</a:t>
            </a:r>
          </a:p>
        </p:txBody>
      </p:sp>
      <p:sp>
        <p:nvSpPr>
          <p:cNvPr id="3" name="İçerik Yer Tutucusu 2">
            <a:extLst>
              <a:ext uri="{FF2B5EF4-FFF2-40B4-BE49-F238E27FC236}">
                <a16:creationId xmlns:a16="http://schemas.microsoft.com/office/drawing/2014/main" id="{450CE3E8-B256-419D-8593-BA02F21F3097}"/>
              </a:ext>
            </a:extLst>
          </p:cNvPr>
          <p:cNvSpPr>
            <a:spLocks noGrp="1"/>
          </p:cNvSpPr>
          <p:nvPr>
            <p:ph idx="1"/>
          </p:nvPr>
        </p:nvSpPr>
        <p:spPr/>
        <p:txBody>
          <a:bodyPr/>
          <a:lstStyle/>
          <a:p>
            <a:pPr marL="36900" indent="0">
              <a:buNone/>
            </a:pPr>
            <a:r>
              <a:rPr lang="tr-TR" dirty="0"/>
              <a:t>Bu adıma, kullanılan test </a:t>
            </a:r>
            <a:r>
              <a:rPr lang="tr-TR" dirty="0" err="1"/>
              <a:t>tool’larının</a:t>
            </a:r>
            <a:r>
              <a:rPr lang="tr-TR" dirty="0"/>
              <a:t> güncellenmesi ve varsa bu </a:t>
            </a:r>
            <a:r>
              <a:rPr lang="tr-TR" dirty="0" err="1"/>
              <a:t>tool’lar</a:t>
            </a:r>
            <a:r>
              <a:rPr lang="tr-TR" dirty="0"/>
              <a:t> ile kooperatif olarak çalışabilecek bazı yardımcı programların araştırılması da eklenebilir.</a:t>
            </a:r>
          </a:p>
          <a:p>
            <a:pPr marL="36900" indent="0">
              <a:buNone/>
            </a:pPr>
            <a:endParaRPr lang="tr-TR" dirty="0"/>
          </a:p>
          <a:p>
            <a:pPr marL="36900" indent="0">
              <a:buNone/>
            </a:pPr>
            <a:r>
              <a:rPr lang="tr-TR" dirty="0"/>
              <a:t>Çoğu meslekte olduğu gibi bu alanda da </a:t>
            </a:r>
            <a:r>
              <a:rPr lang="tr-TR" dirty="0" err="1"/>
              <a:t>tester’ların</a:t>
            </a:r>
            <a:r>
              <a:rPr lang="tr-TR" dirty="0"/>
              <a:t> sürekli olarak kendilerini geliştirmeleri gerektiğinden bahsetmek sanırım biraz gereksiz ancak yine de hatırlatmakta fayda var.</a:t>
            </a:r>
          </a:p>
          <a:p>
            <a:pPr marL="36900" indent="0">
              <a:buNone/>
            </a:pPr>
            <a:endParaRPr lang="tr-TR" dirty="0"/>
          </a:p>
          <a:p>
            <a:pPr marL="36900" indent="0">
              <a:buNone/>
            </a:pPr>
            <a:r>
              <a:rPr lang="tr-TR" dirty="0"/>
              <a:t>En azından, her büyük güncelleme sonrası yapılan testlerden önce, test planını iyileştirmek ve daha tutarlı veriler elde edebilmek adına yeni teknolojiler üzerinde yüzeysel de olsa bir araştırma yapmak oldukça önemli ve faydalıdır.</a:t>
            </a:r>
          </a:p>
        </p:txBody>
      </p:sp>
    </p:spTree>
    <p:extLst>
      <p:ext uri="{BB962C8B-B14F-4D97-AF65-F5344CB8AC3E}">
        <p14:creationId xmlns:p14="http://schemas.microsoft.com/office/powerpoint/2010/main" val="9426004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urşun Rengi">
  <a:themeElements>
    <a:clrScheme name="Gri Tonlamalı">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Kurşun Rengi">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urşun Rengi">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TM04033929[[fn=Tablet]]</Template>
  <TotalTime>5121</TotalTime>
  <Words>12162</Words>
  <Application>Microsoft Office PowerPoint</Application>
  <PresentationFormat>Geniş ekran</PresentationFormat>
  <Paragraphs>1164</Paragraphs>
  <Slides>211</Slides>
  <Notes>2</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211</vt:i4>
      </vt:variant>
    </vt:vector>
  </HeadingPairs>
  <TitlesOfParts>
    <vt:vector size="217" baseType="lpstr">
      <vt:lpstr>Arial</vt:lpstr>
      <vt:lpstr>Calibri</vt:lpstr>
      <vt:lpstr>Calisto MT</vt:lpstr>
      <vt:lpstr>inherit</vt:lpstr>
      <vt:lpstr>Wingdings 2</vt:lpstr>
      <vt:lpstr>Kurşun Rengi</vt:lpstr>
      <vt:lpstr>PowerPoint Sunusu</vt:lpstr>
      <vt:lpstr>PowerPoint Sunusu</vt:lpstr>
      <vt:lpstr>PowerPoint Sunusu</vt:lpstr>
      <vt:lpstr>FUNCTIONAL TEST</vt:lpstr>
      <vt:lpstr>UNIT TESTING</vt:lpstr>
      <vt:lpstr>INTEGRATION TESTING</vt:lpstr>
      <vt:lpstr>Big Bang Integration Test</vt:lpstr>
      <vt:lpstr>Top-Down Integration Test</vt:lpstr>
      <vt:lpstr>Bottom-Up Test</vt:lpstr>
      <vt:lpstr>Sandwich/Hybrid Integration Test</vt:lpstr>
      <vt:lpstr>SYSTEM TESTING</vt:lpstr>
      <vt:lpstr>PowerPoint Sunusu</vt:lpstr>
      <vt:lpstr>1. Adım: Birim Testi</vt:lpstr>
      <vt:lpstr>2.Adım: Entegrasyon Testi</vt:lpstr>
      <vt:lpstr>3.Adım: Sistem Testi</vt:lpstr>
      <vt:lpstr>UAT (User Acceptance Test)</vt:lpstr>
      <vt:lpstr>PowerPoint Sunusu</vt:lpstr>
      <vt:lpstr>Product</vt:lpstr>
      <vt:lpstr>NON-FUNCTIONAL TESTING</vt:lpstr>
      <vt:lpstr>PowerPoint Sunusu</vt:lpstr>
      <vt:lpstr>PowerPoint Sunusu</vt:lpstr>
      <vt:lpstr>PowerPoint Sunusu</vt:lpstr>
      <vt:lpstr>PowerPoint Sunusu</vt:lpstr>
      <vt:lpstr>PERFORMANCE TESTING</vt:lpstr>
      <vt:lpstr>Load Testing</vt:lpstr>
      <vt:lpstr>Stress Testing</vt:lpstr>
      <vt:lpstr>PowerPoint Sunusu</vt:lpstr>
      <vt:lpstr>PowerPoint Sunusu</vt:lpstr>
      <vt:lpstr>SECURITY TESTING</vt:lpstr>
      <vt:lpstr>Access to Application</vt:lpstr>
      <vt:lpstr>Data Protection</vt:lpstr>
      <vt:lpstr>Brute-Force Attack</vt:lpstr>
      <vt:lpstr>SQL Injection and XSS (cross-site scripting)</vt:lpstr>
      <vt:lpstr>Session Management</vt:lpstr>
      <vt:lpstr>Error Handling</vt:lpstr>
      <vt:lpstr>Specific Risky Functionalities</vt:lpstr>
      <vt:lpstr>USABILITY TESTING</vt:lpstr>
      <vt:lpstr>PowerPoint Sunusu</vt:lpstr>
      <vt:lpstr>PowerPoint Sunusu</vt:lpstr>
      <vt:lpstr>COMPATIBILITY TESTING</vt:lpstr>
      <vt:lpstr>RE-TEST  AND  REGRESSION TESTING</vt:lpstr>
      <vt:lpstr>PowerPoint Sunusu</vt:lpstr>
      <vt:lpstr>Re-testing ve Regresyon Testleri  Arasındaki Farklar</vt:lpstr>
      <vt:lpstr>PowerPoint Sunusu</vt:lpstr>
      <vt:lpstr>Yaygın Kullanılan Test Teknikleri  ve  Bazı Terimler</vt:lpstr>
      <vt:lpstr>PowerPoint Sunusu</vt:lpstr>
      <vt:lpstr>Alpha Testing</vt:lpstr>
      <vt:lpstr>Ad-hoc Testing</vt:lpstr>
      <vt:lpstr>Beta Testing</vt:lpstr>
      <vt:lpstr>PowerPoint Sunusu</vt:lpstr>
      <vt:lpstr>Back-end Testing</vt:lpstr>
      <vt:lpstr>Boundary Value Testing</vt:lpstr>
      <vt:lpstr>Branch Testing</vt:lpstr>
      <vt:lpstr>Comparison Testing</vt:lpstr>
      <vt:lpstr>Component Testing</vt:lpstr>
      <vt:lpstr>End-to-End Testing</vt:lpstr>
      <vt:lpstr>Equivalence Partitioning</vt:lpstr>
      <vt:lpstr>Example Testing</vt:lpstr>
      <vt:lpstr>Exploratory Testing</vt:lpstr>
      <vt:lpstr>GUI (Graphical User Interface) Testing</vt:lpstr>
      <vt:lpstr>Gorilla Testing</vt:lpstr>
      <vt:lpstr>Happy Path Testing</vt:lpstr>
      <vt:lpstr>Incremental Integration Testing</vt:lpstr>
      <vt:lpstr>Install/Uninstall Testing</vt:lpstr>
      <vt:lpstr>Monkey Testing</vt:lpstr>
      <vt:lpstr>Mutation Testing</vt:lpstr>
      <vt:lpstr>Negative Testing</vt:lpstr>
      <vt:lpstr>RBT (Risk-Based Testing )</vt:lpstr>
      <vt:lpstr>Sanity Testing</vt:lpstr>
      <vt:lpstr>Smoke Testing</vt:lpstr>
      <vt:lpstr>Static Testing</vt:lpstr>
      <vt:lpstr>Vulnerability Testing</vt:lpstr>
      <vt:lpstr>Volume Testing</vt:lpstr>
      <vt:lpstr>MOBİL UYGULAMALARIN  TEST EDİLMESİ</vt:lpstr>
      <vt:lpstr>Giriş</vt:lpstr>
      <vt:lpstr>Mobil Uygulamaların Testinde  Temel Farklılıklar</vt:lpstr>
      <vt:lpstr>Mobil Uygulama Türleri</vt:lpstr>
      <vt:lpstr>Native Applications</vt:lpstr>
      <vt:lpstr>Temel Aşamalar</vt:lpstr>
      <vt:lpstr>STRATEJİ BELİRLEME</vt:lpstr>
      <vt:lpstr>Environment Analysis</vt:lpstr>
      <vt:lpstr>Emulators</vt:lpstr>
      <vt:lpstr>Önerilen Araçlar (Emulators)</vt:lpstr>
      <vt:lpstr>Cloud Computing Based</vt:lpstr>
      <vt:lpstr>Real Devices</vt:lpstr>
      <vt:lpstr>Automation vs. Manual Testing</vt:lpstr>
      <vt:lpstr>Otomatik Test Araçları</vt:lpstr>
      <vt:lpstr>Network Configuration</vt:lpstr>
      <vt:lpstr>Test Cases for Testing  Mobile Applications</vt:lpstr>
      <vt:lpstr>MOBİL UYGULAMA TESTLERİNİN  YAŞAM DÖNGÜSÜ</vt:lpstr>
      <vt:lpstr>PowerPoint Sunusu</vt:lpstr>
      <vt:lpstr>PowerPoint Sunusu</vt:lpstr>
      <vt:lpstr>PowerPoint Sunusu</vt:lpstr>
      <vt:lpstr>İhtiyaçların Toplanması</vt:lpstr>
      <vt:lpstr>PowerPoint Sunusu</vt:lpstr>
      <vt:lpstr>PowerPoint Sunusu</vt:lpstr>
      <vt:lpstr>PowerPoint Sunusu</vt:lpstr>
      <vt:lpstr>Uygulanabilirlik Değerlendirmesi</vt:lpstr>
      <vt:lpstr>Güncel Test Tekniklerinin Araştırılması</vt:lpstr>
      <vt:lpstr>Testin Planlanması</vt:lpstr>
      <vt:lpstr>PowerPoint Sunusu</vt:lpstr>
      <vt:lpstr>Test Planının Değerlendirilmesi</vt:lpstr>
      <vt:lpstr>Test Caselerin Yazılması</vt:lpstr>
      <vt:lpstr>PowerPoint Sunusu</vt:lpstr>
      <vt:lpstr>Örnek Bir Test Case</vt:lpstr>
      <vt:lpstr>Test Ortamının Kurulması</vt:lpstr>
      <vt:lpstr>RE-TEST VE REGRESYON TESTLERININ YAPILMASI</vt:lpstr>
      <vt:lpstr>PowerPoint Sunusu</vt:lpstr>
      <vt:lpstr>Test Tipleri ve Teknikleri</vt:lpstr>
      <vt:lpstr>Unit Regression</vt:lpstr>
      <vt:lpstr>Partial Regression</vt:lpstr>
      <vt:lpstr>Complete Regression</vt:lpstr>
      <vt:lpstr>PowerPoint Sunusu</vt:lpstr>
      <vt:lpstr>Öneri</vt:lpstr>
      <vt:lpstr>Regresyon Teknikleri</vt:lpstr>
      <vt:lpstr>Re-test All</vt:lpstr>
      <vt:lpstr>Regression Test Selection</vt:lpstr>
      <vt:lpstr>Test Case Prioritization</vt:lpstr>
      <vt:lpstr>Hybrid</vt:lpstr>
      <vt:lpstr>Bir Regresyon Testi Nasıl Yapılır?</vt:lpstr>
      <vt:lpstr>PowerPoint Sunusu</vt:lpstr>
      <vt:lpstr>Örnek</vt:lpstr>
      <vt:lpstr>PowerPoint Sunusu</vt:lpstr>
      <vt:lpstr>Regression in Agile</vt:lpstr>
      <vt:lpstr>Sprint Level Regression</vt:lpstr>
      <vt:lpstr>End-to-End Regression</vt:lpstr>
      <vt:lpstr>Güncelleme Sonrası Testlerin (Re-test ve Regresyon Testleri)</vt:lpstr>
      <vt:lpstr>Regression of GUI Application</vt:lpstr>
      <vt:lpstr>MOBİL UYGULAMA TESTLERİ İÇİN BAZI ARAÇ VE PLATFORMLAR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iOS UI Automation</vt:lpstr>
      <vt:lpstr>PowerPoint Sunusu</vt:lpstr>
      <vt:lpstr>UI Automator</vt:lpstr>
      <vt:lpstr>PowerPoint Sunusu</vt:lpstr>
      <vt:lpstr>iOS Driver</vt:lpstr>
      <vt:lpstr>KeepItFunctional</vt:lpstr>
      <vt:lpstr>PowerPoint Sunusu</vt:lpstr>
      <vt:lpstr>Selendroid</vt:lpstr>
      <vt:lpstr>PowerPoint Sunusu</vt:lpstr>
      <vt:lpstr>PowerPoint Sunusu</vt:lpstr>
      <vt:lpstr>PowerPoint Sunusu</vt:lpstr>
      <vt:lpstr>iPhoney</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Testmunk</vt:lpstr>
      <vt:lpstr>PowerPoint Sunusu</vt:lpstr>
      <vt:lpstr>PowerPoint Sunusu</vt:lpstr>
      <vt:lpstr>PowerPoint Sunusu</vt:lpstr>
      <vt:lpstr>Reflector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ScreenFly</vt:lpstr>
      <vt:lpstr>PowerPoint Sunusu</vt:lpstr>
      <vt:lpstr>PowerPoint Sunusu</vt:lpstr>
      <vt:lpstr>PowerPoint Sunusu</vt:lpstr>
      <vt:lpstr>PowerPoint Sunusu</vt:lpstr>
      <vt:lpstr>PowerPoint Sunusu</vt:lpstr>
      <vt:lpstr>PowerPoint Sunusu</vt:lpstr>
      <vt:lpstr>APPIUM KURULUMU VE KULLANIMI ADINA MİNİK BİR REHBER</vt:lpstr>
      <vt:lpstr>Ön Şartlar</vt:lpstr>
      <vt:lpstr>PowerPoint Sunusu</vt:lpstr>
      <vt:lpstr>Ortam Değişkenlerinin Setlenmesi</vt:lpstr>
      <vt:lpstr>Mobil Cihazın Hazırlanması</vt:lpstr>
      <vt:lpstr>PowerPoint Sunusu</vt:lpstr>
      <vt:lpstr>udid, appPackage ve appActivity</vt:lpstr>
      <vt:lpstr>PowerPoint Sunusu</vt:lpstr>
      <vt:lpstr>Kaynakça</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 Uygulamaların Test Edilmesi</dc:title>
  <dc:creator>Royal</dc:creator>
  <cp:lastModifiedBy>Royal</cp:lastModifiedBy>
  <cp:revision>538</cp:revision>
  <dcterms:created xsi:type="dcterms:W3CDTF">2019-08-06T12:21:21Z</dcterms:created>
  <dcterms:modified xsi:type="dcterms:W3CDTF">2019-08-29T13:16:35Z</dcterms:modified>
</cp:coreProperties>
</file>